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30"/>
  </p:notesMasterIdLst>
  <p:handoutMasterIdLst>
    <p:handoutMasterId r:id="rId331"/>
  </p:handoutMasterIdLst>
  <p:sldIdLst>
    <p:sldId id="850" r:id="rId6"/>
    <p:sldId id="256" r:id="rId7"/>
    <p:sldId id="330" r:id="rId8"/>
    <p:sldId id="257" r:id="rId9"/>
    <p:sldId id="329" r:id="rId10"/>
    <p:sldId id="891" r:id="rId11"/>
    <p:sldId id="333" r:id="rId12"/>
    <p:sldId id="258" r:id="rId13"/>
    <p:sldId id="334" r:id="rId14"/>
    <p:sldId id="335" r:id="rId15"/>
    <p:sldId id="336" r:id="rId16"/>
    <p:sldId id="337" r:id="rId17"/>
    <p:sldId id="338" r:id="rId18"/>
    <p:sldId id="339" r:id="rId19"/>
    <p:sldId id="340" r:id="rId20"/>
    <p:sldId id="341" r:id="rId21"/>
    <p:sldId id="342" r:id="rId22"/>
    <p:sldId id="344" r:id="rId23"/>
    <p:sldId id="557" r:id="rId24"/>
    <p:sldId id="346" r:id="rId25"/>
    <p:sldId id="347" r:id="rId26"/>
    <p:sldId id="348" r:id="rId27"/>
    <p:sldId id="349" r:id="rId28"/>
    <p:sldId id="350" r:id="rId29"/>
    <p:sldId id="351" r:id="rId30"/>
    <p:sldId id="352" r:id="rId31"/>
    <p:sldId id="353" r:id="rId32"/>
    <p:sldId id="354" r:id="rId33"/>
    <p:sldId id="355" r:id="rId34"/>
    <p:sldId id="356" r:id="rId35"/>
    <p:sldId id="259" r:id="rId36"/>
    <p:sldId id="357" r:id="rId37"/>
    <p:sldId id="819" r:id="rId38"/>
    <p:sldId id="820" r:id="rId39"/>
    <p:sldId id="821" r:id="rId40"/>
    <p:sldId id="822" r:id="rId41"/>
    <p:sldId id="824" r:id="rId42"/>
    <p:sldId id="825" r:id="rId43"/>
    <p:sldId id="826" r:id="rId44"/>
    <p:sldId id="827" r:id="rId45"/>
    <p:sldId id="358" r:id="rId46"/>
    <p:sldId id="556" r:id="rId47"/>
    <p:sldId id="260" r:id="rId48"/>
    <p:sldId id="360" r:id="rId49"/>
    <p:sldId id="368" r:id="rId50"/>
    <p:sldId id="359" r:id="rId51"/>
    <p:sldId id="261" r:id="rId52"/>
    <p:sldId id="364" r:id="rId53"/>
    <p:sldId id="365" r:id="rId54"/>
    <p:sldId id="363" r:id="rId55"/>
    <p:sldId id="366" r:id="rId56"/>
    <p:sldId id="367" r:id="rId57"/>
    <p:sldId id="829" r:id="rId58"/>
    <p:sldId id="830" r:id="rId59"/>
    <p:sldId id="837" r:id="rId60"/>
    <p:sldId id="838" r:id="rId61"/>
    <p:sldId id="839" r:id="rId62"/>
    <p:sldId id="840" r:id="rId63"/>
    <p:sldId id="841" r:id="rId64"/>
    <p:sldId id="369" r:id="rId65"/>
    <p:sldId id="558" r:id="rId66"/>
    <p:sldId id="583" r:id="rId67"/>
    <p:sldId id="560" r:id="rId68"/>
    <p:sldId id="565" r:id="rId69"/>
    <p:sldId id="879" r:id="rId70"/>
    <p:sldId id="567" r:id="rId71"/>
    <p:sldId id="568" r:id="rId72"/>
    <p:sldId id="569" r:id="rId73"/>
    <p:sldId id="570" r:id="rId74"/>
    <p:sldId id="571" r:id="rId75"/>
    <p:sldId id="842" r:id="rId76"/>
    <p:sldId id="572" r:id="rId77"/>
    <p:sldId id="573" r:id="rId78"/>
    <p:sldId id="574" r:id="rId79"/>
    <p:sldId id="561" r:id="rId80"/>
    <p:sldId id="577" r:id="rId81"/>
    <p:sldId id="578" r:id="rId82"/>
    <p:sldId id="579" r:id="rId83"/>
    <p:sldId id="816" r:id="rId84"/>
    <p:sldId id="581" r:id="rId85"/>
    <p:sldId id="844" r:id="rId86"/>
    <p:sldId id="845" r:id="rId87"/>
    <p:sldId id="582" r:id="rId88"/>
    <p:sldId id="370" r:id="rId89"/>
    <p:sldId id="585" r:id="rId90"/>
    <p:sldId id="589" r:id="rId91"/>
    <p:sldId id="591" r:id="rId92"/>
    <p:sldId id="592" r:id="rId93"/>
    <p:sldId id="593" r:id="rId94"/>
    <p:sldId id="586" r:id="rId95"/>
    <p:sldId id="587" r:id="rId96"/>
    <p:sldId id="594" r:id="rId97"/>
    <p:sldId id="598" r:id="rId98"/>
    <p:sldId id="595" r:id="rId99"/>
    <p:sldId id="597" r:id="rId100"/>
    <p:sldId id="599" r:id="rId101"/>
    <p:sldId id="600" r:id="rId102"/>
    <p:sldId id="606" r:id="rId103"/>
    <p:sldId id="607" r:id="rId104"/>
    <p:sldId id="608" r:id="rId105"/>
    <p:sldId id="609" r:id="rId106"/>
    <p:sldId id="610" r:id="rId107"/>
    <p:sldId id="611" r:id="rId108"/>
    <p:sldId id="637" r:id="rId109"/>
    <p:sldId id="846" r:id="rId110"/>
    <p:sldId id="641" r:id="rId111"/>
    <p:sldId id="642" r:id="rId112"/>
    <p:sldId id="644" r:id="rId113"/>
    <p:sldId id="643" r:id="rId114"/>
    <p:sldId id="847" r:id="rId115"/>
    <p:sldId id="614" r:id="rId116"/>
    <p:sldId id="615" r:id="rId117"/>
    <p:sldId id="623" r:id="rId118"/>
    <p:sldId id="848" r:id="rId119"/>
    <p:sldId id="624" r:id="rId120"/>
    <p:sldId id="849" r:id="rId121"/>
    <p:sldId id="625" r:id="rId122"/>
    <p:sldId id="626" r:id="rId123"/>
    <p:sldId id="627" r:id="rId124"/>
    <p:sldId id="628" r:id="rId125"/>
    <p:sldId id="629" r:id="rId126"/>
    <p:sldId id="630" r:id="rId127"/>
    <p:sldId id="631" r:id="rId128"/>
    <p:sldId id="632" r:id="rId129"/>
    <p:sldId id="633" r:id="rId130"/>
    <p:sldId id="634" r:id="rId131"/>
    <p:sldId id="635" r:id="rId132"/>
    <p:sldId id="636" r:id="rId133"/>
    <p:sldId id="645" r:id="rId134"/>
    <p:sldId id="646" r:id="rId135"/>
    <p:sldId id="647" r:id="rId136"/>
    <p:sldId id="851" r:id="rId137"/>
    <p:sldId id="852" r:id="rId138"/>
    <p:sldId id="853" r:id="rId139"/>
    <p:sldId id="854" r:id="rId140"/>
    <p:sldId id="855" r:id="rId141"/>
    <p:sldId id="648" r:id="rId142"/>
    <p:sldId id="649" r:id="rId143"/>
    <p:sldId id="650" r:id="rId144"/>
    <p:sldId id="652" r:id="rId145"/>
    <p:sldId id="880" r:id="rId146"/>
    <p:sldId id="653" r:id="rId147"/>
    <p:sldId id="654" r:id="rId148"/>
    <p:sldId id="856" r:id="rId149"/>
    <p:sldId id="666" r:id="rId150"/>
    <p:sldId id="860" r:id="rId151"/>
    <p:sldId id="864" r:id="rId152"/>
    <p:sldId id="865" r:id="rId153"/>
    <p:sldId id="866" r:id="rId154"/>
    <p:sldId id="867" r:id="rId155"/>
    <p:sldId id="868" r:id="rId156"/>
    <p:sldId id="869" r:id="rId157"/>
    <p:sldId id="863" r:id="rId158"/>
    <p:sldId id="667" r:id="rId159"/>
    <p:sldId id="668" r:id="rId160"/>
    <p:sldId id="657" r:id="rId161"/>
    <p:sldId id="658" r:id="rId162"/>
    <p:sldId id="870" r:id="rId163"/>
    <p:sldId id="651" r:id="rId164"/>
    <p:sldId id="664" r:id="rId165"/>
    <p:sldId id="665" r:id="rId166"/>
    <p:sldId id="661" r:id="rId167"/>
    <p:sldId id="858" r:id="rId168"/>
    <p:sldId id="662" r:id="rId169"/>
    <p:sldId id="859" r:id="rId170"/>
    <p:sldId id="669" r:id="rId171"/>
    <p:sldId id="670" r:id="rId172"/>
    <p:sldId id="671" r:id="rId173"/>
    <p:sldId id="672" r:id="rId174"/>
    <p:sldId id="673" r:id="rId175"/>
    <p:sldId id="725" r:id="rId176"/>
    <p:sldId id="726" r:id="rId177"/>
    <p:sldId id="724" r:id="rId178"/>
    <p:sldId id="727" r:id="rId179"/>
    <p:sldId id="728" r:id="rId180"/>
    <p:sldId id="732" r:id="rId181"/>
    <p:sldId id="733" r:id="rId182"/>
    <p:sldId id="730" r:id="rId183"/>
    <p:sldId id="676" r:id="rId184"/>
    <p:sldId id="871" r:id="rId185"/>
    <p:sldId id="677" r:id="rId186"/>
    <p:sldId id="872" r:id="rId187"/>
    <p:sldId id="874" r:id="rId188"/>
    <p:sldId id="873" r:id="rId189"/>
    <p:sldId id="875" r:id="rId190"/>
    <p:sldId id="731" r:id="rId191"/>
    <p:sldId id="734" r:id="rId192"/>
    <p:sldId id="735" r:id="rId193"/>
    <p:sldId id="736" r:id="rId194"/>
    <p:sldId id="737" r:id="rId195"/>
    <p:sldId id="738" r:id="rId196"/>
    <p:sldId id="739" r:id="rId197"/>
    <p:sldId id="740" r:id="rId198"/>
    <p:sldId id="678" r:id="rId199"/>
    <p:sldId id="679" r:id="rId200"/>
    <p:sldId id="680" r:id="rId201"/>
    <p:sldId id="681" r:id="rId202"/>
    <p:sldId id="682" r:id="rId203"/>
    <p:sldId id="683" r:id="rId204"/>
    <p:sldId id="685" r:id="rId205"/>
    <p:sldId id="686" r:id="rId206"/>
    <p:sldId id="687" r:id="rId207"/>
    <p:sldId id="883" r:id="rId208"/>
    <p:sldId id="742" r:id="rId209"/>
    <p:sldId id="743" r:id="rId210"/>
    <p:sldId id="744" r:id="rId211"/>
    <p:sldId id="882" r:id="rId212"/>
    <p:sldId id="884" r:id="rId213"/>
    <p:sldId id="885" r:id="rId214"/>
    <p:sldId id="886" r:id="rId215"/>
    <p:sldId id="877" r:id="rId216"/>
    <p:sldId id="747" r:id="rId217"/>
    <p:sldId id="748" r:id="rId218"/>
    <p:sldId id="749" r:id="rId219"/>
    <p:sldId id="746" r:id="rId220"/>
    <p:sldId id="887" r:id="rId221"/>
    <p:sldId id="754" r:id="rId222"/>
    <p:sldId id="755" r:id="rId223"/>
    <p:sldId id="756" r:id="rId224"/>
    <p:sldId id="757" r:id="rId225"/>
    <p:sldId id="750" r:id="rId226"/>
    <p:sldId id="889" r:id="rId227"/>
    <p:sldId id="758" r:id="rId228"/>
    <p:sldId id="759" r:id="rId229"/>
    <p:sldId id="760" r:id="rId230"/>
    <p:sldId id="761" r:id="rId231"/>
    <p:sldId id="762" r:id="rId232"/>
    <p:sldId id="763" r:id="rId233"/>
    <p:sldId id="764" r:id="rId234"/>
    <p:sldId id="765" r:id="rId235"/>
    <p:sldId id="888" r:id="rId236"/>
    <p:sldId id="778" r:id="rId237"/>
    <p:sldId id="766" r:id="rId238"/>
    <p:sldId id="767" r:id="rId239"/>
    <p:sldId id="780" r:id="rId240"/>
    <p:sldId id="779" r:id="rId241"/>
    <p:sldId id="781" r:id="rId242"/>
    <p:sldId id="782" r:id="rId243"/>
    <p:sldId id="783" r:id="rId244"/>
    <p:sldId id="785" r:id="rId245"/>
    <p:sldId id="878" r:id="rId246"/>
    <p:sldId id="786" r:id="rId247"/>
    <p:sldId id="787" r:id="rId248"/>
    <p:sldId id="788" r:id="rId249"/>
    <p:sldId id="789" r:id="rId250"/>
    <p:sldId id="790" r:id="rId251"/>
    <p:sldId id="791" r:id="rId252"/>
    <p:sldId id="792" r:id="rId253"/>
    <p:sldId id="793" r:id="rId254"/>
    <p:sldId id="794" r:id="rId255"/>
    <p:sldId id="796" r:id="rId256"/>
    <p:sldId id="795" r:id="rId257"/>
    <p:sldId id="797" r:id="rId258"/>
    <p:sldId id="799" r:id="rId259"/>
    <p:sldId id="771" r:id="rId260"/>
    <p:sldId id="772" r:id="rId261"/>
    <p:sldId id="776" r:id="rId262"/>
    <p:sldId id="777" r:id="rId263"/>
    <p:sldId id="890" r:id="rId264"/>
    <p:sldId id="800" r:id="rId265"/>
    <p:sldId id="801" r:id="rId266"/>
    <p:sldId id="802" r:id="rId267"/>
    <p:sldId id="803" r:id="rId268"/>
    <p:sldId id="804" r:id="rId269"/>
    <p:sldId id="805" r:id="rId270"/>
    <p:sldId id="711" r:id="rId271"/>
    <p:sldId id="712" r:id="rId272"/>
    <p:sldId id="806" r:id="rId273"/>
    <p:sldId id="713" r:id="rId274"/>
    <p:sldId id="714" r:id="rId275"/>
    <p:sldId id="715" r:id="rId276"/>
    <p:sldId id="716" r:id="rId277"/>
    <p:sldId id="717" r:id="rId278"/>
    <p:sldId id="718" r:id="rId279"/>
    <p:sldId id="807" r:id="rId280"/>
    <p:sldId id="719" r:id="rId281"/>
    <p:sldId id="808" r:id="rId282"/>
    <p:sldId id="809" r:id="rId283"/>
    <p:sldId id="812" r:id="rId284"/>
    <p:sldId id="720" r:id="rId285"/>
    <p:sldId id="721" r:id="rId286"/>
    <p:sldId id="722" r:id="rId287"/>
    <p:sldId id="723" r:id="rId288"/>
    <p:sldId id="813" r:id="rId289"/>
    <p:sldId id="814" r:id="rId290"/>
    <p:sldId id="540" r:id="rId291"/>
    <p:sldId id="815" r:id="rId292"/>
    <p:sldId id="541" r:id="rId293"/>
    <p:sldId id="543" r:id="rId294"/>
    <p:sldId id="544" r:id="rId295"/>
    <p:sldId id="553" r:id="rId296"/>
    <p:sldId id="546" r:id="rId297"/>
    <p:sldId id="548" r:id="rId298"/>
    <p:sldId id="549" r:id="rId299"/>
    <p:sldId id="550" r:id="rId300"/>
    <p:sldId id="554" r:id="rId301"/>
    <p:sldId id="811" r:id="rId302"/>
    <p:sldId id="810" r:id="rId303"/>
    <p:sldId id="324" r:id="rId304"/>
    <p:sldId id="453" r:id="rId305"/>
    <p:sldId id="454" r:id="rId306"/>
    <p:sldId id="325" r:id="rId307"/>
    <p:sldId id="326" r:id="rId308"/>
    <p:sldId id="455" r:id="rId309"/>
    <p:sldId id="456" r:id="rId310"/>
    <p:sldId id="457" r:id="rId311"/>
    <p:sldId id="458" r:id="rId312"/>
    <p:sldId id="459" r:id="rId313"/>
    <p:sldId id="460" r:id="rId314"/>
    <p:sldId id="461" r:id="rId315"/>
    <p:sldId id="462" r:id="rId316"/>
    <p:sldId id="463" r:id="rId317"/>
    <p:sldId id="464" r:id="rId318"/>
    <p:sldId id="328" r:id="rId319"/>
    <p:sldId id="465" r:id="rId320"/>
    <p:sldId id="466" r:id="rId321"/>
    <p:sldId id="467" r:id="rId322"/>
    <p:sldId id="468" r:id="rId323"/>
    <p:sldId id="470" r:id="rId324"/>
    <p:sldId id="471" r:id="rId325"/>
    <p:sldId id="472" r:id="rId326"/>
    <p:sldId id="473" r:id="rId327"/>
    <p:sldId id="474" r:id="rId328"/>
    <p:sldId id="475" r:id="rId329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" id="{977F9D45-667D-2C43-803D-16D2B0F01917}">
          <p14:sldIdLst>
            <p14:sldId id="850"/>
            <p14:sldId id="256"/>
            <p14:sldId id="330"/>
          </p14:sldIdLst>
        </p14:section>
        <p14:section name="Intros &amp; Objectives" id="{54FC2BF0-15DE-A946-A2BF-DC0ACEB2C9DB}">
          <p14:sldIdLst>
            <p14:sldId id="257"/>
            <p14:sldId id="329"/>
            <p14:sldId id="891"/>
            <p14:sldId id="333"/>
            <p14:sldId id="258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4"/>
            <p14:sldId id="557"/>
            <p14:sldId id="346"/>
          </p14:sldIdLst>
        </p14:section>
        <p14:section name="Overview of Chef" id="{82EE5EAE-A76C-2441-A613-ADF6843ECBCF}">
          <p14:sldIdLst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</p14:sldIdLst>
        </p14:section>
        <p14:section name="Resources" id="{54C70F14-6D45-D241-BEF1-C7E42485777E}">
          <p14:sldIdLst>
            <p14:sldId id="259"/>
            <p14:sldId id="357"/>
            <p14:sldId id="819"/>
            <p14:sldId id="820"/>
            <p14:sldId id="821"/>
            <p14:sldId id="822"/>
            <p14:sldId id="824"/>
            <p14:sldId id="825"/>
            <p14:sldId id="826"/>
            <p14:sldId id="827"/>
            <p14:sldId id="358"/>
            <p14:sldId id="556"/>
            <p14:sldId id="260"/>
            <p14:sldId id="360"/>
            <p14:sldId id="368"/>
            <p14:sldId id="359"/>
            <p14:sldId id="261"/>
            <p14:sldId id="364"/>
            <p14:sldId id="365"/>
            <p14:sldId id="363"/>
            <p14:sldId id="366"/>
            <p14:sldId id="367"/>
            <p14:sldId id="829"/>
            <p14:sldId id="830"/>
            <p14:sldId id="837"/>
            <p14:sldId id="838"/>
            <p14:sldId id="839"/>
            <p14:sldId id="840"/>
            <p14:sldId id="841"/>
            <p14:sldId id="369"/>
            <p14:sldId id="558"/>
            <p14:sldId id="583"/>
            <p14:sldId id="560"/>
            <p14:sldId id="565"/>
            <p14:sldId id="879"/>
            <p14:sldId id="567"/>
            <p14:sldId id="568"/>
            <p14:sldId id="569"/>
            <p14:sldId id="570"/>
            <p14:sldId id="571"/>
            <p14:sldId id="842"/>
            <p14:sldId id="572"/>
            <p14:sldId id="573"/>
            <p14:sldId id="574"/>
            <p14:sldId id="561"/>
            <p14:sldId id="577"/>
            <p14:sldId id="578"/>
            <p14:sldId id="579"/>
            <p14:sldId id="816"/>
            <p14:sldId id="581"/>
            <p14:sldId id="844"/>
            <p14:sldId id="845"/>
            <p14:sldId id="582"/>
          </p14:sldIdLst>
        </p14:section>
        <p14:section name="Describing Policies" id="{F4F2CC9A-5BC4-3D48-8BCB-5DEBA251BCFF}">
          <p14:sldIdLst>
            <p14:sldId id="370"/>
            <p14:sldId id="585"/>
            <p14:sldId id="589"/>
            <p14:sldId id="591"/>
            <p14:sldId id="592"/>
            <p14:sldId id="593"/>
            <p14:sldId id="586"/>
            <p14:sldId id="587"/>
            <p14:sldId id="594"/>
            <p14:sldId id="598"/>
            <p14:sldId id="595"/>
            <p14:sldId id="597"/>
            <p14:sldId id="599"/>
            <p14:sldId id="600"/>
            <p14:sldId id="606"/>
            <p14:sldId id="607"/>
            <p14:sldId id="608"/>
            <p14:sldId id="609"/>
            <p14:sldId id="610"/>
            <p14:sldId id="611"/>
            <p14:sldId id="637"/>
            <p14:sldId id="846"/>
            <p14:sldId id="641"/>
            <p14:sldId id="642"/>
            <p14:sldId id="644"/>
            <p14:sldId id="643"/>
            <p14:sldId id="847"/>
            <p14:sldId id="614"/>
            <p14:sldId id="615"/>
            <p14:sldId id="623"/>
            <p14:sldId id="848"/>
            <p14:sldId id="624"/>
            <p14:sldId id="849"/>
            <p14:sldId id="625"/>
            <p14:sldId id="626"/>
            <p14:sldId id="627"/>
            <p14:sldId id="628"/>
            <p14:sldId id="629"/>
            <p14:sldId id="630"/>
            <p14:sldId id="631"/>
            <p14:sldId id="632"/>
            <p14:sldId id="633"/>
            <p14:sldId id="634"/>
            <p14:sldId id="635"/>
            <p14:sldId id="636"/>
            <p14:sldId id="645"/>
            <p14:sldId id="646"/>
            <p14:sldId id="647"/>
            <p14:sldId id="851"/>
            <p14:sldId id="852"/>
            <p14:sldId id="853"/>
            <p14:sldId id="854"/>
            <p14:sldId id="855"/>
            <p14:sldId id="648"/>
            <p14:sldId id="649"/>
            <p14:sldId id="650"/>
            <p14:sldId id="652"/>
            <p14:sldId id="880"/>
            <p14:sldId id="653"/>
            <p14:sldId id="654"/>
            <p14:sldId id="856"/>
            <p14:sldId id="666"/>
            <p14:sldId id="860"/>
            <p14:sldId id="864"/>
            <p14:sldId id="865"/>
            <p14:sldId id="866"/>
            <p14:sldId id="867"/>
            <p14:sldId id="868"/>
            <p14:sldId id="869"/>
            <p14:sldId id="863"/>
            <p14:sldId id="667"/>
            <p14:sldId id="668"/>
            <p14:sldId id="657"/>
            <p14:sldId id="658"/>
            <p14:sldId id="870"/>
            <p14:sldId id="651"/>
            <p14:sldId id="664"/>
            <p14:sldId id="665"/>
            <p14:sldId id="661"/>
            <p14:sldId id="858"/>
            <p14:sldId id="662"/>
            <p14:sldId id="859"/>
          </p14:sldIdLst>
        </p14:section>
        <p14:section name="Test Kitchen" id="{DF89AD90-BAF0-024A-8FB9-85B6915CE44E}">
          <p14:sldIdLst>
            <p14:sldId id="669"/>
            <p14:sldId id="670"/>
            <p14:sldId id="671"/>
            <p14:sldId id="672"/>
            <p14:sldId id="673"/>
            <p14:sldId id="725"/>
            <p14:sldId id="726"/>
            <p14:sldId id="724"/>
            <p14:sldId id="727"/>
            <p14:sldId id="728"/>
            <p14:sldId id="732"/>
            <p14:sldId id="733"/>
            <p14:sldId id="730"/>
            <p14:sldId id="676"/>
            <p14:sldId id="871"/>
            <p14:sldId id="677"/>
            <p14:sldId id="872"/>
            <p14:sldId id="874"/>
            <p14:sldId id="873"/>
            <p14:sldId id="875"/>
            <p14:sldId id="731"/>
            <p14:sldId id="734"/>
            <p14:sldId id="735"/>
            <p14:sldId id="736"/>
            <p14:sldId id="737"/>
            <p14:sldId id="738"/>
            <p14:sldId id="739"/>
            <p14:sldId id="740"/>
            <p14:sldId id="678"/>
            <p14:sldId id="679"/>
            <p14:sldId id="680"/>
            <p14:sldId id="681"/>
            <p14:sldId id="682"/>
            <p14:sldId id="683"/>
            <p14:sldId id="685"/>
            <p14:sldId id="686"/>
            <p14:sldId id="687"/>
            <p14:sldId id="883"/>
            <p14:sldId id="742"/>
            <p14:sldId id="743"/>
            <p14:sldId id="744"/>
            <p14:sldId id="882"/>
            <p14:sldId id="884"/>
            <p14:sldId id="885"/>
            <p14:sldId id="886"/>
            <p14:sldId id="877"/>
            <p14:sldId id="747"/>
            <p14:sldId id="748"/>
            <p14:sldId id="749"/>
            <p14:sldId id="746"/>
            <p14:sldId id="887"/>
            <p14:sldId id="754"/>
            <p14:sldId id="755"/>
            <p14:sldId id="756"/>
            <p14:sldId id="757"/>
            <p14:sldId id="750"/>
            <p14:sldId id="889"/>
            <p14:sldId id="758"/>
            <p14:sldId id="759"/>
          </p14:sldIdLst>
        </p14:section>
        <p14:section name="Serverspec" id="{3DABC35A-F458-EA4C-B98D-7F16D0DBEE64}">
          <p14:sldIdLst>
            <p14:sldId id="760"/>
            <p14:sldId id="761"/>
            <p14:sldId id="762"/>
            <p14:sldId id="763"/>
            <p14:sldId id="764"/>
            <p14:sldId id="765"/>
            <p14:sldId id="888"/>
            <p14:sldId id="778"/>
            <p14:sldId id="766"/>
            <p14:sldId id="767"/>
            <p14:sldId id="780"/>
            <p14:sldId id="779"/>
            <p14:sldId id="781"/>
            <p14:sldId id="782"/>
            <p14:sldId id="783"/>
            <p14:sldId id="785"/>
            <p14:sldId id="878"/>
            <p14:sldId id="786"/>
            <p14:sldId id="787"/>
            <p14:sldId id="788"/>
            <p14:sldId id="789"/>
            <p14:sldId id="790"/>
            <p14:sldId id="791"/>
            <p14:sldId id="792"/>
            <p14:sldId id="793"/>
            <p14:sldId id="794"/>
            <p14:sldId id="796"/>
            <p14:sldId id="795"/>
            <p14:sldId id="797"/>
            <p14:sldId id="799"/>
            <p14:sldId id="771"/>
            <p14:sldId id="772"/>
            <p14:sldId id="776"/>
            <p14:sldId id="777"/>
            <p14:sldId id="890"/>
            <p14:sldId id="800"/>
            <p14:sldId id="801"/>
          </p14:sldIdLst>
        </p14:section>
        <p14:section name="Chef Spec" id="{BCA1A2E6-9CAA-9647-80FE-5E21F97095B1}">
          <p14:sldIdLst>
            <p14:sldId id="802"/>
            <p14:sldId id="803"/>
            <p14:sldId id="804"/>
            <p14:sldId id="805"/>
            <p14:sldId id="711"/>
            <p14:sldId id="712"/>
            <p14:sldId id="806"/>
            <p14:sldId id="713"/>
            <p14:sldId id="714"/>
            <p14:sldId id="715"/>
            <p14:sldId id="716"/>
            <p14:sldId id="717"/>
            <p14:sldId id="718"/>
            <p14:sldId id="807"/>
            <p14:sldId id="719"/>
            <p14:sldId id="808"/>
            <p14:sldId id="809"/>
          </p14:sldIdLst>
        </p14:section>
        <p14:section name="Following a Style Guide" id="{2E8E2AA6-B821-0747-9C30-216EB03A6365}">
          <p14:sldIdLst>
            <p14:sldId id="812"/>
            <p14:sldId id="720"/>
            <p14:sldId id="721"/>
            <p14:sldId id="722"/>
            <p14:sldId id="723"/>
            <p14:sldId id="813"/>
            <p14:sldId id="814"/>
          </p14:sldIdLst>
        </p14:section>
        <p14:section name="Wrap Up" id="{295AE03A-61CF-3B4C-BEF3-9E4DEF7E8F4A}">
          <p14:sldIdLst>
            <p14:sldId id="540"/>
            <p14:sldId id="815"/>
            <p14:sldId id="541"/>
            <p14:sldId id="543"/>
            <p14:sldId id="544"/>
            <p14:sldId id="553"/>
            <p14:sldId id="546"/>
            <p14:sldId id="548"/>
            <p14:sldId id="549"/>
            <p14:sldId id="550"/>
            <p14:sldId id="554"/>
            <p14:sldId id="811"/>
            <p14:sldId id="810"/>
          </p14:sldIdLst>
        </p14:section>
        <p14:section name="State - the node object" id="{B6DB85AF-7A42-D142-ACC9-CE035B0BA928}">
          <p14:sldIdLst>
            <p14:sldId id="324"/>
            <p14:sldId id="453"/>
            <p14:sldId id="454"/>
            <p14:sldId id="325"/>
            <p14:sldId id="326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328"/>
            <p14:sldId id="465"/>
            <p14:sldId id="466"/>
            <p14:sldId id="467"/>
            <p14:sldId id="468"/>
            <p14:sldId id="470"/>
            <p14:sldId id="471"/>
            <p14:sldId id="472"/>
            <p14:sldId id="473"/>
            <p14:sldId id="474"/>
            <p14:sldId id="475"/>
          </p14:sldIdLst>
        </p14:section>
      </p14:sectionLst>
    </p:ex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CFD1"/>
    <a:srgbClr val="F0F0F0"/>
    <a:srgbClr val="015068"/>
    <a:srgbClr val="0885AC"/>
    <a:srgbClr val="076F91"/>
    <a:srgbClr val="076E8F"/>
    <a:srgbClr val="06698A"/>
    <a:srgbClr val="015168"/>
    <a:srgbClr val="00B0F0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09" autoAdjust="0"/>
    <p:restoredTop sz="85997" autoAdjust="0"/>
  </p:normalViewPr>
  <p:slideViewPr>
    <p:cSldViewPr snapToGrid="0">
      <p:cViewPr>
        <p:scale>
          <a:sx n="90" d="100"/>
          <a:sy n="90" d="100"/>
        </p:scale>
        <p:origin x="-792" y="-8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20"/>
    </p:cViewPr>
  </p:sorterViewPr>
  <p:notesViewPr>
    <p:cSldViewPr snapToGrid="0" showGuides="1">
      <p:cViewPr varScale="1">
        <p:scale>
          <a:sx n="82" d="100"/>
          <a:sy n="82" d="100"/>
        </p:scale>
        <p:origin x="-3728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6" Type="http://schemas.openxmlformats.org/officeDocument/2006/relationships/slide" Target="slides/slide101.xml"/><Relationship Id="rId107" Type="http://schemas.openxmlformats.org/officeDocument/2006/relationships/slide" Target="slides/slide102.xml"/><Relationship Id="rId108" Type="http://schemas.openxmlformats.org/officeDocument/2006/relationships/slide" Target="slides/slide103.xml"/><Relationship Id="rId109" Type="http://schemas.openxmlformats.org/officeDocument/2006/relationships/slide" Target="slides/slide10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170" Type="http://schemas.openxmlformats.org/officeDocument/2006/relationships/slide" Target="slides/slide165.xml"/><Relationship Id="rId171" Type="http://schemas.openxmlformats.org/officeDocument/2006/relationships/slide" Target="slides/slide166.xml"/><Relationship Id="rId172" Type="http://schemas.openxmlformats.org/officeDocument/2006/relationships/slide" Target="slides/slide167.xml"/><Relationship Id="rId173" Type="http://schemas.openxmlformats.org/officeDocument/2006/relationships/slide" Target="slides/slide168.xml"/><Relationship Id="rId174" Type="http://schemas.openxmlformats.org/officeDocument/2006/relationships/slide" Target="slides/slide169.xml"/><Relationship Id="rId175" Type="http://schemas.openxmlformats.org/officeDocument/2006/relationships/slide" Target="slides/slide170.xml"/><Relationship Id="rId176" Type="http://schemas.openxmlformats.org/officeDocument/2006/relationships/slide" Target="slides/slide171.xml"/><Relationship Id="rId177" Type="http://schemas.openxmlformats.org/officeDocument/2006/relationships/slide" Target="slides/slide172.xml"/><Relationship Id="rId178" Type="http://schemas.openxmlformats.org/officeDocument/2006/relationships/slide" Target="slides/slide173.xml"/><Relationship Id="rId179" Type="http://schemas.openxmlformats.org/officeDocument/2006/relationships/slide" Target="slides/slide174.xml"/><Relationship Id="rId260" Type="http://schemas.openxmlformats.org/officeDocument/2006/relationships/slide" Target="slides/slide255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61" Type="http://schemas.openxmlformats.org/officeDocument/2006/relationships/slide" Target="slides/slide256.xml"/><Relationship Id="rId262" Type="http://schemas.openxmlformats.org/officeDocument/2006/relationships/slide" Target="slides/slide257.xml"/><Relationship Id="rId263" Type="http://schemas.openxmlformats.org/officeDocument/2006/relationships/slide" Target="slides/slide258.xml"/><Relationship Id="rId264" Type="http://schemas.openxmlformats.org/officeDocument/2006/relationships/slide" Target="slides/slide259.xml"/><Relationship Id="rId110" Type="http://schemas.openxmlformats.org/officeDocument/2006/relationships/slide" Target="slides/slide105.xml"/><Relationship Id="rId111" Type="http://schemas.openxmlformats.org/officeDocument/2006/relationships/slide" Target="slides/slide106.xml"/><Relationship Id="rId112" Type="http://schemas.openxmlformats.org/officeDocument/2006/relationships/slide" Target="slides/slide107.xml"/><Relationship Id="rId113" Type="http://schemas.openxmlformats.org/officeDocument/2006/relationships/slide" Target="slides/slide108.xml"/><Relationship Id="rId114" Type="http://schemas.openxmlformats.org/officeDocument/2006/relationships/slide" Target="slides/slide109.xml"/><Relationship Id="rId115" Type="http://schemas.openxmlformats.org/officeDocument/2006/relationships/slide" Target="slides/slide110.xml"/><Relationship Id="rId116" Type="http://schemas.openxmlformats.org/officeDocument/2006/relationships/slide" Target="slides/slide111.xml"/><Relationship Id="rId117" Type="http://schemas.openxmlformats.org/officeDocument/2006/relationships/slide" Target="slides/slide112.xml"/><Relationship Id="rId118" Type="http://schemas.openxmlformats.org/officeDocument/2006/relationships/slide" Target="slides/slide113.xml"/><Relationship Id="rId119" Type="http://schemas.openxmlformats.org/officeDocument/2006/relationships/slide" Target="slides/slide114.xml"/><Relationship Id="rId200" Type="http://schemas.openxmlformats.org/officeDocument/2006/relationships/slide" Target="slides/slide195.xml"/><Relationship Id="rId201" Type="http://schemas.openxmlformats.org/officeDocument/2006/relationships/slide" Target="slides/slide196.xml"/><Relationship Id="rId202" Type="http://schemas.openxmlformats.org/officeDocument/2006/relationships/slide" Target="slides/slide197.xml"/><Relationship Id="rId203" Type="http://schemas.openxmlformats.org/officeDocument/2006/relationships/slide" Target="slides/slide198.xml"/><Relationship Id="rId204" Type="http://schemas.openxmlformats.org/officeDocument/2006/relationships/slide" Target="slides/slide199.xml"/><Relationship Id="rId205" Type="http://schemas.openxmlformats.org/officeDocument/2006/relationships/slide" Target="slides/slide200.xml"/><Relationship Id="rId206" Type="http://schemas.openxmlformats.org/officeDocument/2006/relationships/slide" Target="slides/slide201.xml"/><Relationship Id="rId207" Type="http://schemas.openxmlformats.org/officeDocument/2006/relationships/slide" Target="slides/slide202.xml"/><Relationship Id="rId208" Type="http://schemas.openxmlformats.org/officeDocument/2006/relationships/slide" Target="slides/slide203.xml"/><Relationship Id="rId209" Type="http://schemas.openxmlformats.org/officeDocument/2006/relationships/slide" Target="slides/slide204.xml"/><Relationship Id="rId265" Type="http://schemas.openxmlformats.org/officeDocument/2006/relationships/slide" Target="slides/slide260.xml"/><Relationship Id="rId266" Type="http://schemas.openxmlformats.org/officeDocument/2006/relationships/slide" Target="slides/slide261.xml"/><Relationship Id="rId267" Type="http://schemas.openxmlformats.org/officeDocument/2006/relationships/slide" Target="slides/slide262.xml"/><Relationship Id="rId268" Type="http://schemas.openxmlformats.org/officeDocument/2006/relationships/slide" Target="slides/slide263.xml"/><Relationship Id="rId269" Type="http://schemas.openxmlformats.org/officeDocument/2006/relationships/slide" Target="slides/slide26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80" Type="http://schemas.openxmlformats.org/officeDocument/2006/relationships/slide" Target="slides/slide75.xml"/><Relationship Id="rId81" Type="http://schemas.openxmlformats.org/officeDocument/2006/relationships/slide" Target="slides/slide76.xml"/><Relationship Id="rId82" Type="http://schemas.openxmlformats.org/officeDocument/2006/relationships/slide" Target="slides/slide77.xml"/><Relationship Id="rId83" Type="http://schemas.openxmlformats.org/officeDocument/2006/relationships/slide" Target="slides/slide78.xml"/><Relationship Id="rId84" Type="http://schemas.openxmlformats.org/officeDocument/2006/relationships/slide" Target="slides/slide79.xml"/><Relationship Id="rId85" Type="http://schemas.openxmlformats.org/officeDocument/2006/relationships/slide" Target="slides/slide80.xml"/><Relationship Id="rId86" Type="http://schemas.openxmlformats.org/officeDocument/2006/relationships/slide" Target="slides/slide81.xml"/><Relationship Id="rId87" Type="http://schemas.openxmlformats.org/officeDocument/2006/relationships/slide" Target="slides/slide82.xml"/><Relationship Id="rId88" Type="http://schemas.openxmlformats.org/officeDocument/2006/relationships/slide" Target="slides/slide83.xml"/><Relationship Id="rId89" Type="http://schemas.openxmlformats.org/officeDocument/2006/relationships/slide" Target="slides/slide84.xml"/><Relationship Id="rId180" Type="http://schemas.openxmlformats.org/officeDocument/2006/relationships/slide" Target="slides/slide175.xml"/><Relationship Id="rId181" Type="http://schemas.openxmlformats.org/officeDocument/2006/relationships/slide" Target="slides/slide176.xml"/><Relationship Id="rId182" Type="http://schemas.openxmlformats.org/officeDocument/2006/relationships/slide" Target="slides/slide177.xml"/><Relationship Id="rId183" Type="http://schemas.openxmlformats.org/officeDocument/2006/relationships/slide" Target="slides/slide178.xml"/><Relationship Id="rId184" Type="http://schemas.openxmlformats.org/officeDocument/2006/relationships/slide" Target="slides/slide179.xml"/><Relationship Id="rId185" Type="http://schemas.openxmlformats.org/officeDocument/2006/relationships/slide" Target="slides/slide180.xml"/><Relationship Id="rId186" Type="http://schemas.openxmlformats.org/officeDocument/2006/relationships/slide" Target="slides/slide181.xml"/><Relationship Id="rId187" Type="http://schemas.openxmlformats.org/officeDocument/2006/relationships/slide" Target="slides/slide182.xml"/><Relationship Id="rId188" Type="http://schemas.openxmlformats.org/officeDocument/2006/relationships/slide" Target="slides/slide183.xml"/><Relationship Id="rId189" Type="http://schemas.openxmlformats.org/officeDocument/2006/relationships/slide" Target="slides/slide184.xml"/><Relationship Id="rId270" Type="http://schemas.openxmlformats.org/officeDocument/2006/relationships/slide" Target="slides/slide265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271" Type="http://schemas.openxmlformats.org/officeDocument/2006/relationships/slide" Target="slides/slide266.xml"/><Relationship Id="rId272" Type="http://schemas.openxmlformats.org/officeDocument/2006/relationships/slide" Target="slides/slide267.xml"/><Relationship Id="rId273" Type="http://schemas.openxmlformats.org/officeDocument/2006/relationships/slide" Target="slides/slide268.xml"/><Relationship Id="rId274" Type="http://schemas.openxmlformats.org/officeDocument/2006/relationships/slide" Target="slides/slide269.xml"/><Relationship Id="rId120" Type="http://schemas.openxmlformats.org/officeDocument/2006/relationships/slide" Target="slides/slide115.xml"/><Relationship Id="rId121" Type="http://schemas.openxmlformats.org/officeDocument/2006/relationships/slide" Target="slides/slide116.xml"/><Relationship Id="rId122" Type="http://schemas.openxmlformats.org/officeDocument/2006/relationships/slide" Target="slides/slide117.xml"/><Relationship Id="rId123" Type="http://schemas.openxmlformats.org/officeDocument/2006/relationships/slide" Target="slides/slide118.xml"/><Relationship Id="rId124" Type="http://schemas.openxmlformats.org/officeDocument/2006/relationships/slide" Target="slides/slide119.xml"/><Relationship Id="rId125" Type="http://schemas.openxmlformats.org/officeDocument/2006/relationships/slide" Target="slides/slide120.xml"/><Relationship Id="rId126" Type="http://schemas.openxmlformats.org/officeDocument/2006/relationships/slide" Target="slides/slide121.xml"/><Relationship Id="rId127" Type="http://schemas.openxmlformats.org/officeDocument/2006/relationships/slide" Target="slides/slide122.xml"/><Relationship Id="rId128" Type="http://schemas.openxmlformats.org/officeDocument/2006/relationships/slide" Target="slides/slide123.xml"/><Relationship Id="rId129" Type="http://schemas.openxmlformats.org/officeDocument/2006/relationships/slide" Target="slides/slide124.xml"/><Relationship Id="rId210" Type="http://schemas.openxmlformats.org/officeDocument/2006/relationships/slide" Target="slides/slide205.xml"/><Relationship Id="rId211" Type="http://schemas.openxmlformats.org/officeDocument/2006/relationships/slide" Target="slides/slide206.xml"/><Relationship Id="rId212" Type="http://schemas.openxmlformats.org/officeDocument/2006/relationships/slide" Target="slides/slide207.xml"/><Relationship Id="rId213" Type="http://schemas.openxmlformats.org/officeDocument/2006/relationships/slide" Target="slides/slide208.xml"/><Relationship Id="rId214" Type="http://schemas.openxmlformats.org/officeDocument/2006/relationships/slide" Target="slides/slide209.xml"/><Relationship Id="rId215" Type="http://schemas.openxmlformats.org/officeDocument/2006/relationships/slide" Target="slides/slide210.xml"/><Relationship Id="rId216" Type="http://schemas.openxmlformats.org/officeDocument/2006/relationships/slide" Target="slides/slide211.xml"/><Relationship Id="rId217" Type="http://schemas.openxmlformats.org/officeDocument/2006/relationships/slide" Target="slides/slide212.xml"/><Relationship Id="rId218" Type="http://schemas.openxmlformats.org/officeDocument/2006/relationships/slide" Target="slides/slide213.xml"/><Relationship Id="rId219" Type="http://schemas.openxmlformats.org/officeDocument/2006/relationships/slide" Target="slides/slide214.xml"/><Relationship Id="rId275" Type="http://schemas.openxmlformats.org/officeDocument/2006/relationships/slide" Target="slides/slide270.xml"/><Relationship Id="rId276" Type="http://schemas.openxmlformats.org/officeDocument/2006/relationships/slide" Target="slides/slide271.xml"/><Relationship Id="rId277" Type="http://schemas.openxmlformats.org/officeDocument/2006/relationships/slide" Target="slides/slide272.xml"/><Relationship Id="rId278" Type="http://schemas.openxmlformats.org/officeDocument/2006/relationships/slide" Target="slides/slide273.xml"/><Relationship Id="rId279" Type="http://schemas.openxmlformats.org/officeDocument/2006/relationships/slide" Target="slides/slide274.xml"/><Relationship Id="rId300" Type="http://schemas.openxmlformats.org/officeDocument/2006/relationships/slide" Target="slides/slide295.xml"/><Relationship Id="rId301" Type="http://schemas.openxmlformats.org/officeDocument/2006/relationships/slide" Target="slides/slide296.xml"/><Relationship Id="rId302" Type="http://schemas.openxmlformats.org/officeDocument/2006/relationships/slide" Target="slides/slide297.xml"/><Relationship Id="rId303" Type="http://schemas.openxmlformats.org/officeDocument/2006/relationships/slide" Target="slides/slide298.xml"/><Relationship Id="rId304" Type="http://schemas.openxmlformats.org/officeDocument/2006/relationships/slide" Target="slides/slide299.xml"/><Relationship Id="rId305" Type="http://schemas.openxmlformats.org/officeDocument/2006/relationships/slide" Target="slides/slide300.xml"/><Relationship Id="rId306" Type="http://schemas.openxmlformats.org/officeDocument/2006/relationships/slide" Target="slides/slide301.xml"/><Relationship Id="rId307" Type="http://schemas.openxmlformats.org/officeDocument/2006/relationships/slide" Target="slides/slide302.xml"/><Relationship Id="rId308" Type="http://schemas.openxmlformats.org/officeDocument/2006/relationships/slide" Target="slides/slide303.xml"/><Relationship Id="rId309" Type="http://schemas.openxmlformats.org/officeDocument/2006/relationships/slide" Target="slides/slide304.xml"/><Relationship Id="rId90" Type="http://schemas.openxmlformats.org/officeDocument/2006/relationships/slide" Target="slides/slide85.xml"/><Relationship Id="rId91" Type="http://schemas.openxmlformats.org/officeDocument/2006/relationships/slide" Target="slides/slide86.xml"/><Relationship Id="rId92" Type="http://schemas.openxmlformats.org/officeDocument/2006/relationships/slide" Target="slides/slide87.xml"/><Relationship Id="rId93" Type="http://schemas.openxmlformats.org/officeDocument/2006/relationships/slide" Target="slides/slide88.xml"/><Relationship Id="rId94" Type="http://schemas.openxmlformats.org/officeDocument/2006/relationships/slide" Target="slides/slide89.xml"/><Relationship Id="rId95" Type="http://schemas.openxmlformats.org/officeDocument/2006/relationships/slide" Target="slides/slide90.xml"/><Relationship Id="rId96" Type="http://schemas.openxmlformats.org/officeDocument/2006/relationships/slide" Target="slides/slide91.xml"/><Relationship Id="rId97" Type="http://schemas.openxmlformats.org/officeDocument/2006/relationships/slide" Target="slides/slide92.xml"/><Relationship Id="rId98" Type="http://schemas.openxmlformats.org/officeDocument/2006/relationships/slide" Target="slides/slide93.xml"/><Relationship Id="rId99" Type="http://schemas.openxmlformats.org/officeDocument/2006/relationships/slide" Target="slides/slide94.xml"/><Relationship Id="rId190" Type="http://schemas.openxmlformats.org/officeDocument/2006/relationships/slide" Target="slides/slide185.xml"/><Relationship Id="rId191" Type="http://schemas.openxmlformats.org/officeDocument/2006/relationships/slide" Target="slides/slide186.xml"/><Relationship Id="rId192" Type="http://schemas.openxmlformats.org/officeDocument/2006/relationships/slide" Target="slides/slide187.xml"/><Relationship Id="rId193" Type="http://schemas.openxmlformats.org/officeDocument/2006/relationships/slide" Target="slides/slide188.xml"/><Relationship Id="rId194" Type="http://schemas.openxmlformats.org/officeDocument/2006/relationships/slide" Target="slides/slide189.xml"/><Relationship Id="rId195" Type="http://schemas.openxmlformats.org/officeDocument/2006/relationships/slide" Target="slides/slide190.xml"/><Relationship Id="rId196" Type="http://schemas.openxmlformats.org/officeDocument/2006/relationships/slide" Target="slides/slide191.xml"/><Relationship Id="rId197" Type="http://schemas.openxmlformats.org/officeDocument/2006/relationships/slide" Target="slides/slide192.xml"/><Relationship Id="rId198" Type="http://schemas.openxmlformats.org/officeDocument/2006/relationships/slide" Target="slides/slide193.xml"/><Relationship Id="rId199" Type="http://schemas.openxmlformats.org/officeDocument/2006/relationships/slide" Target="slides/slide194.xml"/><Relationship Id="rId280" Type="http://schemas.openxmlformats.org/officeDocument/2006/relationships/slide" Target="slides/slide275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281" Type="http://schemas.openxmlformats.org/officeDocument/2006/relationships/slide" Target="slides/slide276.xml"/><Relationship Id="rId282" Type="http://schemas.openxmlformats.org/officeDocument/2006/relationships/slide" Target="slides/slide277.xml"/><Relationship Id="rId283" Type="http://schemas.openxmlformats.org/officeDocument/2006/relationships/slide" Target="slides/slide278.xml"/><Relationship Id="rId284" Type="http://schemas.openxmlformats.org/officeDocument/2006/relationships/slide" Target="slides/slide279.xml"/><Relationship Id="rId130" Type="http://schemas.openxmlformats.org/officeDocument/2006/relationships/slide" Target="slides/slide125.xml"/><Relationship Id="rId131" Type="http://schemas.openxmlformats.org/officeDocument/2006/relationships/slide" Target="slides/slide126.xml"/><Relationship Id="rId132" Type="http://schemas.openxmlformats.org/officeDocument/2006/relationships/slide" Target="slides/slide127.xml"/><Relationship Id="rId133" Type="http://schemas.openxmlformats.org/officeDocument/2006/relationships/slide" Target="slides/slide128.xml"/><Relationship Id="rId220" Type="http://schemas.openxmlformats.org/officeDocument/2006/relationships/slide" Target="slides/slide215.xml"/><Relationship Id="rId221" Type="http://schemas.openxmlformats.org/officeDocument/2006/relationships/slide" Target="slides/slide216.xml"/><Relationship Id="rId222" Type="http://schemas.openxmlformats.org/officeDocument/2006/relationships/slide" Target="slides/slide217.xml"/><Relationship Id="rId223" Type="http://schemas.openxmlformats.org/officeDocument/2006/relationships/slide" Target="slides/slide218.xml"/><Relationship Id="rId224" Type="http://schemas.openxmlformats.org/officeDocument/2006/relationships/slide" Target="slides/slide219.xml"/><Relationship Id="rId225" Type="http://schemas.openxmlformats.org/officeDocument/2006/relationships/slide" Target="slides/slide220.xml"/><Relationship Id="rId226" Type="http://schemas.openxmlformats.org/officeDocument/2006/relationships/slide" Target="slides/slide221.xml"/><Relationship Id="rId227" Type="http://schemas.openxmlformats.org/officeDocument/2006/relationships/slide" Target="slides/slide222.xml"/><Relationship Id="rId228" Type="http://schemas.openxmlformats.org/officeDocument/2006/relationships/slide" Target="slides/slide223.xml"/><Relationship Id="rId229" Type="http://schemas.openxmlformats.org/officeDocument/2006/relationships/slide" Target="slides/slide224.xml"/><Relationship Id="rId134" Type="http://schemas.openxmlformats.org/officeDocument/2006/relationships/slide" Target="slides/slide129.xml"/><Relationship Id="rId135" Type="http://schemas.openxmlformats.org/officeDocument/2006/relationships/slide" Target="slides/slide130.xml"/><Relationship Id="rId136" Type="http://schemas.openxmlformats.org/officeDocument/2006/relationships/slide" Target="slides/slide131.xml"/><Relationship Id="rId137" Type="http://schemas.openxmlformats.org/officeDocument/2006/relationships/slide" Target="slides/slide132.xml"/><Relationship Id="rId138" Type="http://schemas.openxmlformats.org/officeDocument/2006/relationships/slide" Target="slides/slide133.xml"/><Relationship Id="rId139" Type="http://schemas.openxmlformats.org/officeDocument/2006/relationships/slide" Target="slides/slide134.xml"/><Relationship Id="rId285" Type="http://schemas.openxmlformats.org/officeDocument/2006/relationships/slide" Target="slides/slide280.xml"/><Relationship Id="rId286" Type="http://schemas.openxmlformats.org/officeDocument/2006/relationships/slide" Target="slides/slide281.xml"/><Relationship Id="rId287" Type="http://schemas.openxmlformats.org/officeDocument/2006/relationships/slide" Target="slides/slide282.xml"/><Relationship Id="rId288" Type="http://schemas.openxmlformats.org/officeDocument/2006/relationships/slide" Target="slides/slide283.xml"/><Relationship Id="rId289" Type="http://schemas.openxmlformats.org/officeDocument/2006/relationships/slide" Target="slides/slide284.xml"/><Relationship Id="rId310" Type="http://schemas.openxmlformats.org/officeDocument/2006/relationships/slide" Target="slides/slide305.xml"/><Relationship Id="rId311" Type="http://schemas.openxmlformats.org/officeDocument/2006/relationships/slide" Target="slides/slide306.xml"/><Relationship Id="rId312" Type="http://schemas.openxmlformats.org/officeDocument/2006/relationships/slide" Target="slides/slide307.xml"/><Relationship Id="rId313" Type="http://schemas.openxmlformats.org/officeDocument/2006/relationships/slide" Target="slides/slide308.xml"/><Relationship Id="rId314" Type="http://schemas.openxmlformats.org/officeDocument/2006/relationships/slide" Target="slides/slide309.xml"/><Relationship Id="rId315" Type="http://schemas.openxmlformats.org/officeDocument/2006/relationships/slide" Target="slides/slide310.xml"/><Relationship Id="rId316" Type="http://schemas.openxmlformats.org/officeDocument/2006/relationships/slide" Target="slides/slide311.xml"/><Relationship Id="rId317" Type="http://schemas.openxmlformats.org/officeDocument/2006/relationships/slide" Target="slides/slide312.xml"/><Relationship Id="rId318" Type="http://schemas.openxmlformats.org/officeDocument/2006/relationships/slide" Target="slides/slide313.xml"/><Relationship Id="rId319" Type="http://schemas.openxmlformats.org/officeDocument/2006/relationships/slide" Target="slides/slide314.xml"/><Relationship Id="rId290" Type="http://schemas.openxmlformats.org/officeDocument/2006/relationships/slide" Target="slides/slide285.xml"/><Relationship Id="rId291" Type="http://schemas.openxmlformats.org/officeDocument/2006/relationships/slide" Target="slides/slide286.xml"/><Relationship Id="rId292" Type="http://schemas.openxmlformats.org/officeDocument/2006/relationships/slide" Target="slides/slide287.xml"/><Relationship Id="rId293" Type="http://schemas.openxmlformats.org/officeDocument/2006/relationships/slide" Target="slides/slide288.xml"/><Relationship Id="rId294" Type="http://schemas.openxmlformats.org/officeDocument/2006/relationships/slide" Target="slides/slide289.xml"/><Relationship Id="rId295" Type="http://schemas.openxmlformats.org/officeDocument/2006/relationships/slide" Target="slides/slide290.xml"/><Relationship Id="rId296" Type="http://schemas.openxmlformats.org/officeDocument/2006/relationships/slide" Target="slides/slide291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297" Type="http://schemas.openxmlformats.org/officeDocument/2006/relationships/slide" Target="slides/slide292.xml"/><Relationship Id="rId298" Type="http://schemas.openxmlformats.org/officeDocument/2006/relationships/slide" Target="slides/slide293.xml"/><Relationship Id="rId299" Type="http://schemas.openxmlformats.org/officeDocument/2006/relationships/slide" Target="slides/slide294.xml"/><Relationship Id="rId140" Type="http://schemas.openxmlformats.org/officeDocument/2006/relationships/slide" Target="slides/slide135.xml"/><Relationship Id="rId141" Type="http://schemas.openxmlformats.org/officeDocument/2006/relationships/slide" Target="slides/slide136.xml"/><Relationship Id="rId142" Type="http://schemas.openxmlformats.org/officeDocument/2006/relationships/slide" Target="slides/slide137.xml"/><Relationship Id="rId143" Type="http://schemas.openxmlformats.org/officeDocument/2006/relationships/slide" Target="slides/slide138.xml"/><Relationship Id="rId144" Type="http://schemas.openxmlformats.org/officeDocument/2006/relationships/slide" Target="slides/slide139.xml"/><Relationship Id="rId145" Type="http://schemas.openxmlformats.org/officeDocument/2006/relationships/slide" Target="slides/slide140.xml"/><Relationship Id="rId146" Type="http://schemas.openxmlformats.org/officeDocument/2006/relationships/slide" Target="slides/slide141.xml"/><Relationship Id="rId147" Type="http://schemas.openxmlformats.org/officeDocument/2006/relationships/slide" Target="slides/slide142.xml"/><Relationship Id="rId148" Type="http://schemas.openxmlformats.org/officeDocument/2006/relationships/slide" Target="slides/slide143.xml"/><Relationship Id="rId149" Type="http://schemas.openxmlformats.org/officeDocument/2006/relationships/slide" Target="slides/slide144.xml"/><Relationship Id="rId230" Type="http://schemas.openxmlformats.org/officeDocument/2006/relationships/slide" Target="slides/slide225.xml"/><Relationship Id="rId231" Type="http://schemas.openxmlformats.org/officeDocument/2006/relationships/slide" Target="slides/slide226.xml"/><Relationship Id="rId232" Type="http://schemas.openxmlformats.org/officeDocument/2006/relationships/slide" Target="slides/slide227.xml"/><Relationship Id="rId233" Type="http://schemas.openxmlformats.org/officeDocument/2006/relationships/slide" Target="slides/slide228.xml"/><Relationship Id="rId234" Type="http://schemas.openxmlformats.org/officeDocument/2006/relationships/slide" Target="slides/slide229.xml"/><Relationship Id="rId235" Type="http://schemas.openxmlformats.org/officeDocument/2006/relationships/slide" Target="slides/slide230.xml"/><Relationship Id="rId236" Type="http://schemas.openxmlformats.org/officeDocument/2006/relationships/slide" Target="slides/slide231.xml"/><Relationship Id="rId237" Type="http://schemas.openxmlformats.org/officeDocument/2006/relationships/slide" Target="slides/slide232.xml"/><Relationship Id="rId238" Type="http://schemas.openxmlformats.org/officeDocument/2006/relationships/slide" Target="slides/slide233.xml"/><Relationship Id="rId239" Type="http://schemas.openxmlformats.org/officeDocument/2006/relationships/slide" Target="slides/slide234.xml"/><Relationship Id="rId320" Type="http://schemas.openxmlformats.org/officeDocument/2006/relationships/slide" Target="slides/slide315.xml"/><Relationship Id="rId321" Type="http://schemas.openxmlformats.org/officeDocument/2006/relationships/slide" Target="slides/slide316.xml"/><Relationship Id="rId322" Type="http://schemas.openxmlformats.org/officeDocument/2006/relationships/slide" Target="slides/slide317.xml"/><Relationship Id="rId323" Type="http://schemas.openxmlformats.org/officeDocument/2006/relationships/slide" Target="slides/slide318.xml"/><Relationship Id="rId324" Type="http://schemas.openxmlformats.org/officeDocument/2006/relationships/slide" Target="slides/slide319.xml"/><Relationship Id="rId325" Type="http://schemas.openxmlformats.org/officeDocument/2006/relationships/slide" Target="slides/slide320.xml"/><Relationship Id="rId326" Type="http://schemas.openxmlformats.org/officeDocument/2006/relationships/slide" Target="slides/slide321.xml"/><Relationship Id="rId327" Type="http://schemas.openxmlformats.org/officeDocument/2006/relationships/slide" Target="slides/slide322.xml"/><Relationship Id="rId328" Type="http://schemas.openxmlformats.org/officeDocument/2006/relationships/slide" Target="slides/slide323.xml"/><Relationship Id="rId329" Type="http://schemas.openxmlformats.org/officeDocument/2006/relationships/slide" Target="slides/slide32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150" Type="http://schemas.openxmlformats.org/officeDocument/2006/relationships/slide" Target="slides/slide145.xml"/><Relationship Id="rId151" Type="http://schemas.openxmlformats.org/officeDocument/2006/relationships/slide" Target="slides/slide146.xml"/><Relationship Id="rId152" Type="http://schemas.openxmlformats.org/officeDocument/2006/relationships/slide" Target="slides/slide147.xml"/><Relationship Id="rId153" Type="http://schemas.openxmlformats.org/officeDocument/2006/relationships/slide" Target="slides/slide148.xml"/><Relationship Id="rId154" Type="http://schemas.openxmlformats.org/officeDocument/2006/relationships/slide" Target="slides/slide149.xml"/><Relationship Id="rId155" Type="http://schemas.openxmlformats.org/officeDocument/2006/relationships/slide" Target="slides/slide150.xml"/><Relationship Id="rId156" Type="http://schemas.openxmlformats.org/officeDocument/2006/relationships/slide" Target="slides/slide151.xml"/><Relationship Id="rId157" Type="http://schemas.openxmlformats.org/officeDocument/2006/relationships/slide" Target="slides/slide152.xml"/><Relationship Id="rId158" Type="http://schemas.openxmlformats.org/officeDocument/2006/relationships/slide" Target="slides/slide153.xml"/><Relationship Id="rId159" Type="http://schemas.openxmlformats.org/officeDocument/2006/relationships/slide" Target="slides/slide154.xml"/><Relationship Id="rId240" Type="http://schemas.openxmlformats.org/officeDocument/2006/relationships/slide" Target="slides/slide235.xml"/><Relationship Id="rId241" Type="http://schemas.openxmlformats.org/officeDocument/2006/relationships/slide" Target="slides/slide236.xml"/><Relationship Id="rId242" Type="http://schemas.openxmlformats.org/officeDocument/2006/relationships/slide" Target="slides/slide237.xml"/><Relationship Id="rId243" Type="http://schemas.openxmlformats.org/officeDocument/2006/relationships/slide" Target="slides/slide238.xml"/><Relationship Id="rId244" Type="http://schemas.openxmlformats.org/officeDocument/2006/relationships/slide" Target="slides/slide239.xml"/><Relationship Id="rId245" Type="http://schemas.openxmlformats.org/officeDocument/2006/relationships/slide" Target="slides/slide240.xml"/><Relationship Id="rId246" Type="http://schemas.openxmlformats.org/officeDocument/2006/relationships/slide" Target="slides/slide241.xml"/><Relationship Id="rId247" Type="http://schemas.openxmlformats.org/officeDocument/2006/relationships/slide" Target="slides/slide242.xml"/><Relationship Id="rId248" Type="http://schemas.openxmlformats.org/officeDocument/2006/relationships/slide" Target="slides/slide243.xml"/><Relationship Id="rId249" Type="http://schemas.openxmlformats.org/officeDocument/2006/relationships/slide" Target="slides/slide244.xml"/><Relationship Id="rId330" Type="http://schemas.openxmlformats.org/officeDocument/2006/relationships/notesMaster" Target="notesMasters/notesMaster1.xml"/><Relationship Id="rId331" Type="http://schemas.openxmlformats.org/officeDocument/2006/relationships/handoutMaster" Target="handoutMasters/handoutMaster1.xml"/><Relationship Id="rId332" Type="http://schemas.openxmlformats.org/officeDocument/2006/relationships/printerSettings" Target="printerSettings/printerSettings1.bin"/><Relationship Id="rId333" Type="http://schemas.openxmlformats.org/officeDocument/2006/relationships/presProps" Target="presProps.xml"/><Relationship Id="rId334" Type="http://schemas.openxmlformats.org/officeDocument/2006/relationships/viewProps" Target="viewProps.xml"/><Relationship Id="rId335" Type="http://schemas.openxmlformats.org/officeDocument/2006/relationships/theme" Target="theme/theme1.xml"/><Relationship Id="rId336" Type="http://schemas.openxmlformats.org/officeDocument/2006/relationships/tableStyles" Target="tableStyles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160" Type="http://schemas.openxmlformats.org/officeDocument/2006/relationships/slide" Target="slides/slide155.xml"/><Relationship Id="rId161" Type="http://schemas.openxmlformats.org/officeDocument/2006/relationships/slide" Target="slides/slide156.xml"/><Relationship Id="rId162" Type="http://schemas.openxmlformats.org/officeDocument/2006/relationships/slide" Target="slides/slide157.xml"/><Relationship Id="rId163" Type="http://schemas.openxmlformats.org/officeDocument/2006/relationships/slide" Target="slides/slide158.xml"/><Relationship Id="rId164" Type="http://schemas.openxmlformats.org/officeDocument/2006/relationships/slide" Target="slides/slide159.xml"/><Relationship Id="rId165" Type="http://schemas.openxmlformats.org/officeDocument/2006/relationships/slide" Target="slides/slide160.xml"/><Relationship Id="rId166" Type="http://schemas.openxmlformats.org/officeDocument/2006/relationships/slide" Target="slides/slide161.xml"/><Relationship Id="rId167" Type="http://schemas.openxmlformats.org/officeDocument/2006/relationships/slide" Target="slides/slide162.xml"/><Relationship Id="rId168" Type="http://schemas.openxmlformats.org/officeDocument/2006/relationships/slide" Target="slides/slide163.xml"/><Relationship Id="rId169" Type="http://schemas.openxmlformats.org/officeDocument/2006/relationships/slide" Target="slides/slide164.xml"/><Relationship Id="rId250" Type="http://schemas.openxmlformats.org/officeDocument/2006/relationships/slide" Target="slides/slide245.xml"/><Relationship Id="rId251" Type="http://schemas.openxmlformats.org/officeDocument/2006/relationships/slide" Target="slides/slide246.xml"/><Relationship Id="rId252" Type="http://schemas.openxmlformats.org/officeDocument/2006/relationships/slide" Target="slides/slide247.xml"/><Relationship Id="rId253" Type="http://schemas.openxmlformats.org/officeDocument/2006/relationships/slide" Target="slides/slide248.xml"/><Relationship Id="rId254" Type="http://schemas.openxmlformats.org/officeDocument/2006/relationships/slide" Target="slides/slide249.xml"/><Relationship Id="rId255" Type="http://schemas.openxmlformats.org/officeDocument/2006/relationships/slide" Target="slides/slide250.xml"/><Relationship Id="rId256" Type="http://schemas.openxmlformats.org/officeDocument/2006/relationships/slide" Target="slides/slide251.xml"/><Relationship Id="rId257" Type="http://schemas.openxmlformats.org/officeDocument/2006/relationships/slide" Target="slides/slide252.xml"/><Relationship Id="rId258" Type="http://schemas.openxmlformats.org/officeDocument/2006/relationships/slide" Target="slides/slide253.xml"/><Relationship Id="rId259" Type="http://schemas.openxmlformats.org/officeDocument/2006/relationships/slide" Target="slides/slide254.xml"/><Relationship Id="rId100" Type="http://schemas.openxmlformats.org/officeDocument/2006/relationships/slide" Target="slides/slide95.xml"/><Relationship Id="rId101" Type="http://schemas.openxmlformats.org/officeDocument/2006/relationships/slide" Target="slides/slide96.xml"/><Relationship Id="rId102" Type="http://schemas.openxmlformats.org/officeDocument/2006/relationships/slide" Target="slides/slide97.xml"/><Relationship Id="rId103" Type="http://schemas.openxmlformats.org/officeDocument/2006/relationships/slide" Target="slides/slide98.xml"/><Relationship Id="rId104" Type="http://schemas.openxmlformats.org/officeDocument/2006/relationships/slide" Target="slides/slide99.xml"/><Relationship Id="rId105" Type="http://schemas.openxmlformats.org/officeDocument/2006/relationships/slide" Target="slides/slide10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2/16/15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png>
</file>

<file path=ppt/media/image20.png>
</file>

<file path=ppt/media/image22.jpeg>
</file>

<file path=ppt/media/image3.png>
</file>

<file path=ppt/media/image4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2/16/15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9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0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1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6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7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7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9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6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2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3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4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8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9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2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8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2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3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1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9817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Treat this like any other code base:  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Store the code in a version control system.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Add automated tests to the code.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Refactor the code over time.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Build and version software artifacts (e.g. packages)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The code is executable documentation.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Store the code in a version control system.</a:t>
            </a:r>
          </a:p>
          <a:p>
            <a:endParaRPr lang="en-US" sz="900" dirty="0">
              <a:latin typeface="Lucida Grande" charset="0"/>
              <a:cs typeface="Lucida Grande" charset="0"/>
              <a:sym typeface="Lucida Grande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8211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With your infrastructure now fully captured in code, you are now able to rebuild your entire business, well, at least all of your business</a:t>
            </a:r>
            <a:r>
              <a:rPr lang="ja-JP" altLang="en-US" sz="900" dirty="0" smtClean="0">
                <a:latin typeface="Arial"/>
                <a:cs typeface="Calibri" charset="0"/>
                <a:sym typeface="Calibri" charset="0"/>
              </a:rPr>
              <a:t>’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 applications, with your code repository, a backup of your data, and compute resources, be they bare metal, virtual machines, or cloud instances.</a:t>
            </a:r>
          </a:p>
          <a:p>
            <a:endParaRPr lang="en-US" sz="900" dirty="0" smtClean="0">
              <a:latin typeface="Calibri" charset="0"/>
              <a:cs typeface="Calibri" charset="0"/>
              <a:sym typeface="Calibri" charset="0"/>
            </a:endParaRPr>
          </a:p>
          <a:p>
            <a:endParaRPr lang="en-US" sz="900" dirty="0" smtClean="0">
              <a:latin typeface="Lucida Grande" charset="0"/>
              <a:cs typeface="Lucida Grande" charset="0"/>
              <a:sym typeface="Lucida Grande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3229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Stop for a minute and think about what we're saying here.  Think about how freeing this can be.  The next configuration change you need to make in production starts with a commit to your version control system.  You can re-provision your infrastructure with another service provider; move from the data center to the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clould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and back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again.How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will this impact the way you run operations in your organization? What questions do you have?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  Pictures</a:t>
            </a:r>
            <a:r>
              <a:rPr lang="en-US" baseline="0" dirty="0" smtClean="0"/>
              <a:t> and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4749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  Pictures</a:t>
            </a:r>
            <a:r>
              <a:rPr lang="en-US" baseline="0" dirty="0" smtClean="0"/>
              <a:t> and code</a:t>
            </a:r>
          </a:p>
          <a:p>
            <a:endParaRPr lang="en-US" baseline="0" dirty="0" smtClean="0"/>
          </a:p>
          <a:p>
            <a:r>
              <a:rPr lang="en-US" dirty="0" smtClean="0"/>
              <a:t>Reduce complexity through abstraction</a:t>
            </a:r>
          </a:p>
          <a:p>
            <a:r>
              <a:rPr lang="en-US" dirty="0" smtClean="0"/>
              <a:t>Store</a:t>
            </a:r>
            <a:r>
              <a:rPr lang="en-US" baseline="0" dirty="0" smtClean="0"/>
              <a:t> the code in version control (of course)</a:t>
            </a:r>
          </a:p>
          <a:p>
            <a:endParaRPr lang="en-US" baseline="0" dirty="0" smtClean="0"/>
          </a:p>
          <a:p>
            <a:r>
              <a:rPr lang="en-US" baseline="0" dirty="0" smtClean="0"/>
              <a:t>Static – the name of a package that should be installed</a:t>
            </a:r>
          </a:p>
          <a:p>
            <a:r>
              <a:rPr lang="en-US" baseline="0" dirty="0" smtClean="0"/>
              <a:t>Dynamic – the hostname of the database server in the production environment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8897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5467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5467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017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Of course, there are lots</a:t>
            </a:r>
            <a:r>
              <a:rPr lang="en-US" baseline="0" dirty="0" smtClean="0"/>
              <a:t> of different types of resources that come with Chef</a:t>
            </a:r>
          </a:p>
          <a:p>
            <a:endParaRPr lang="en-US" baseline="0" dirty="0" smtClean="0"/>
          </a:p>
          <a:p>
            <a:r>
              <a:rPr lang="en-US" baseline="0" dirty="0" smtClean="0"/>
              <a:t>View them all on </a:t>
            </a:r>
            <a:r>
              <a:rPr lang="en-US" baseline="0" dirty="0" err="1" smtClean="0"/>
              <a:t>docs.chef.io</a:t>
            </a:r>
            <a:r>
              <a:rPr lang="en-US" baseline="0" dirty="0" smtClean="0"/>
              <a:t>/</a:t>
            </a:r>
            <a:r>
              <a:rPr lang="en-US" baseline="0" dirty="0" err="1" smtClean="0"/>
              <a:t>resources.html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9157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Uh, oh, the file</a:t>
            </a:r>
            <a:r>
              <a:rPr lang="en-US" baseline="0" dirty="0" smtClean="0"/>
              <a:t> is there but it is empty.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Let’s dig into resources a bit more.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075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social contract includes:</a:t>
            </a:r>
          </a:p>
          <a:p>
            <a:endParaRPr lang="en-US" dirty="0" smtClean="0"/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No working ahead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Copy-n-paste only if typing didn’t work out properly for you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Be patient, courteous, etc.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Follow the code-of-conduct for the conference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1482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name is usually</a:t>
            </a:r>
            <a:r>
              <a:rPr lang="en-US" baseline="0" dirty="0" smtClean="0"/>
              <a:t> meaningful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8228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name is </a:t>
            </a:r>
            <a:r>
              <a:rPr lang="en-US" smtClean="0"/>
              <a:t>usually</a:t>
            </a:r>
            <a:r>
              <a:rPr lang="en-US" baseline="0" smtClean="0"/>
              <a:t> meaningful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8228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name is </a:t>
            </a:r>
            <a:r>
              <a:rPr lang="en-US" smtClean="0"/>
              <a:t>usually</a:t>
            </a:r>
            <a:r>
              <a:rPr lang="en-US" baseline="0" smtClean="0"/>
              <a:t> meaningful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8228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name is </a:t>
            </a:r>
            <a:r>
              <a:rPr lang="en-US" smtClean="0"/>
              <a:t>usually</a:t>
            </a:r>
            <a:r>
              <a:rPr lang="en-US" baseline="0" smtClean="0"/>
              <a:t> meaningful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8228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name is </a:t>
            </a:r>
            <a:r>
              <a:rPr lang="en-US" smtClean="0"/>
              <a:t>usually</a:t>
            </a:r>
            <a:r>
              <a:rPr lang="en-US" baseline="0" smtClean="0"/>
              <a:t> meaningful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8228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name is </a:t>
            </a:r>
            <a:r>
              <a:rPr lang="en-US" smtClean="0"/>
              <a:t>usually</a:t>
            </a:r>
            <a:r>
              <a:rPr lang="en-US" baseline="0" smtClean="0"/>
              <a:t> meaningful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8228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name is </a:t>
            </a:r>
            <a:r>
              <a:rPr lang="en-US" smtClean="0"/>
              <a:t>usually</a:t>
            </a:r>
            <a:r>
              <a:rPr lang="en-US" baseline="0" smtClean="0"/>
              <a:t> meaningful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8228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name is </a:t>
            </a:r>
            <a:r>
              <a:rPr lang="en-US" smtClean="0"/>
              <a:t>usually</a:t>
            </a:r>
            <a:r>
              <a:rPr lang="en-US" baseline="0" smtClean="0"/>
              <a:t> meaningful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82288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Of course, there are lots</a:t>
            </a:r>
            <a:r>
              <a:rPr lang="en-US" baseline="0" dirty="0" smtClean="0"/>
              <a:t> of different types of resources that come with Chef</a:t>
            </a:r>
          </a:p>
          <a:p>
            <a:endParaRPr lang="en-US" baseline="0" dirty="0" smtClean="0"/>
          </a:p>
          <a:p>
            <a:r>
              <a:rPr lang="en-US" baseline="0" dirty="0" smtClean="0"/>
              <a:t>View them all on </a:t>
            </a:r>
            <a:r>
              <a:rPr lang="en-US" baseline="0" dirty="0" err="1" smtClean="0"/>
              <a:t>docs.chef.io</a:t>
            </a:r>
            <a:r>
              <a:rPr lang="en-US" baseline="0" dirty="0" smtClean="0"/>
              <a:t>/</a:t>
            </a:r>
            <a:r>
              <a:rPr lang="en-US" baseline="0" dirty="0" err="1" smtClean="0"/>
              <a:t>resources.html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9157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101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are the prescribed</a:t>
            </a:r>
            <a:r>
              <a:rPr lang="en-US" baseline="0" dirty="0" smtClean="0"/>
              <a:t> break times?</a:t>
            </a:r>
          </a:p>
          <a:p>
            <a:r>
              <a:rPr lang="en-US" baseline="0" dirty="0" smtClean="0"/>
              <a:t>Is lunch provided?  When?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8535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</a:t>
            </a:r>
            <a:r>
              <a:rPr lang="en-US" baseline="0" dirty="0" smtClean="0"/>
              <a:t> not tell the students how to create this file.  Give them 5-10 minutes to complete this exercise.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72818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  Slide from Franklin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3518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opscode</a:t>
            </a:r>
            <a:r>
              <a:rPr lang="en-US" dirty="0" smtClean="0"/>
              <a:t>/chef-</a:t>
            </a:r>
            <a:r>
              <a:rPr lang="en-US" dirty="0" err="1" smtClean="0"/>
              <a:t>rfc</a:t>
            </a:r>
            <a:r>
              <a:rPr lang="en-US" dirty="0" smtClean="0"/>
              <a:t>/blob/master/rfc019-chef-workflows.md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629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opscode</a:t>
            </a:r>
            <a:r>
              <a:rPr lang="en-US" dirty="0" smtClean="0"/>
              <a:t>/chef-</a:t>
            </a:r>
            <a:r>
              <a:rPr lang="en-US" dirty="0" err="1" smtClean="0"/>
              <a:t>rfc</a:t>
            </a:r>
            <a:r>
              <a:rPr lang="en-US" dirty="0" smtClean="0"/>
              <a:t>/blob/master/rfc019-chef-workflows.md#monolithic-repository-workflow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73025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opscode</a:t>
            </a:r>
            <a:r>
              <a:rPr lang="en-US" dirty="0" smtClean="0"/>
              <a:t>/chef-</a:t>
            </a:r>
            <a:r>
              <a:rPr lang="en-US" dirty="0" err="1" smtClean="0"/>
              <a:t>rfc</a:t>
            </a:r>
            <a:r>
              <a:rPr lang="en-US" dirty="0" smtClean="0"/>
              <a:t>/blob/master/rfc019-chef-workflows.md#independent-software-projects-workflow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03569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</a:t>
            </a:r>
            <a:r>
              <a:rPr lang="en-US" baseline="0" dirty="0" smtClean="0"/>
              <a:t> the students 5-10 minutes to complete this part of the lab.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27223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</a:t>
            </a:r>
            <a:r>
              <a:rPr lang="en-US" dirty="0" err="1" smtClean="0"/>
              <a:t>ctl_chef.html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39255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</a:t>
            </a:r>
            <a:r>
              <a:rPr lang="en-US" dirty="0" err="1" smtClean="0"/>
              <a:t>ctl_chef.html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39255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else can chef generate that is not listed on this slide?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66436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-p creates a policy only repository</a:t>
            </a:r>
          </a:p>
          <a:p>
            <a:endParaRPr lang="en-US" dirty="0" smtClean="0"/>
          </a:p>
          <a:p>
            <a:r>
              <a:rPr lang="en-US" dirty="0" smtClean="0"/>
              <a:t>Policy</a:t>
            </a:r>
            <a:r>
              <a:rPr lang="en-US" baseline="0" dirty="0" smtClean="0"/>
              <a:t> only repo includes the following in the .</a:t>
            </a:r>
            <a:r>
              <a:rPr lang="en-US" baseline="0" dirty="0" err="1" smtClean="0"/>
              <a:t>gitignore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cookbooks/**</a:t>
            </a:r>
          </a:p>
          <a:p>
            <a:r>
              <a:rPr lang="en-US" dirty="0" smtClean="0"/>
              <a:t>!cookbooks/</a:t>
            </a:r>
            <a:r>
              <a:rPr lang="en-US" dirty="0" err="1" smtClean="0"/>
              <a:t>README.md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So the cookbooks directory will be ignored.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481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Option pre-requisite</a:t>
            </a:r>
            <a:r>
              <a:rPr lang="en-US" sz="900" baseline="0" dirty="0" smtClean="0"/>
              <a:t> - </a:t>
            </a:r>
            <a:r>
              <a:rPr lang="en-US" sz="900" dirty="0" smtClean="0"/>
              <a:t>Install Chef DK - http://</a:t>
            </a:r>
            <a:r>
              <a:rPr lang="en-US" sz="900" dirty="0" err="1" smtClean="0"/>
              <a:t>downloads.chef.io</a:t>
            </a:r>
            <a:r>
              <a:rPr lang="en-US" sz="900" dirty="0" smtClean="0"/>
              <a:t>/chef-</a:t>
            </a:r>
            <a:r>
              <a:rPr lang="en-US" sz="900" dirty="0" err="1" smtClean="0"/>
              <a:t>dk</a:t>
            </a:r>
            <a:r>
              <a:rPr lang="en-US" sz="900" dirty="0" smtClean="0"/>
              <a:t>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98175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-p creates a policy only repository</a:t>
            </a:r>
          </a:p>
          <a:p>
            <a:endParaRPr lang="en-US" dirty="0" smtClean="0"/>
          </a:p>
          <a:p>
            <a:r>
              <a:rPr lang="en-US" dirty="0" smtClean="0"/>
              <a:t>Policy</a:t>
            </a:r>
            <a:r>
              <a:rPr lang="en-US" baseline="0" dirty="0" smtClean="0"/>
              <a:t> only repo includes the following in the .</a:t>
            </a:r>
            <a:r>
              <a:rPr lang="en-US" baseline="0" dirty="0" err="1" smtClean="0"/>
              <a:t>gitignore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cookbooks/**</a:t>
            </a:r>
          </a:p>
          <a:p>
            <a:r>
              <a:rPr lang="en-US" dirty="0" smtClean="0"/>
              <a:t>!cookbooks/</a:t>
            </a:r>
            <a:r>
              <a:rPr lang="en-US" dirty="0" err="1" smtClean="0"/>
              <a:t>README.md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So the cookbooks directory will be ignored.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48177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46697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 – Add visuals</a:t>
            </a:r>
            <a:r>
              <a:rPr lang="en-US" baseline="0" dirty="0" smtClean="0"/>
              <a:t> for each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0370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08088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don’t want to get bogged down</a:t>
            </a:r>
            <a:r>
              <a:rPr lang="en-US" baseline="0" dirty="0" smtClean="0"/>
              <a:t> in the various types of testing.  It’s not something that’s going to help us today.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41813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95439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images were installed using:  </a:t>
            </a: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 smtClean="0"/>
              <a:t>docker</a:t>
            </a:r>
            <a:r>
              <a:rPr lang="en-US" dirty="0" smtClean="0"/>
              <a:t> pull </a:t>
            </a:r>
            <a:r>
              <a:rPr lang="en-US" dirty="0" err="1" smtClean="0"/>
              <a:t>cetos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48504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 – kitchen script we could run here?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010973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  Use proper syntax / terms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6587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the it</a:t>
            </a:r>
            <a:r>
              <a:rPr lang="en-US" baseline="0" dirty="0" smtClean="0"/>
              <a:t> stanzas for the rest of the things and see them in a pending state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describe 'apache' do</a:t>
            </a:r>
          </a:p>
          <a:p>
            <a:r>
              <a:rPr lang="en-US" baseline="0" dirty="0" smtClean="0"/>
              <a:t>  …</a:t>
            </a:r>
          </a:p>
          <a:p>
            <a:r>
              <a:rPr lang="en-US" baseline="0" dirty="0" smtClean="0"/>
              <a:t>  it "is running"</a:t>
            </a:r>
          </a:p>
          <a:p>
            <a:r>
              <a:rPr lang="en-US" baseline="0" dirty="0" smtClean="0"/>
              <a:t>  it "is configured to run when the server reboots"</a:t>
            </a:r>
          </a:p>
          <a:p>
            <a:r>
              <a:rPr lang="en-US" baseline="0" dirty="0" smtClean="0"/>
              <a:t>  it "displays our home page"</a:t>
            </a:r>
          </a:p>
          <a:p>
            <a:r>
              <a:rPr lang="en-US" baseline="0" dirty="0" smtClean="0"/>
              <a:t>  it "returns a proper response code"</a:t>
            </a:r>
          </a:p>
          <a:p>
            <a:r>
              <a:rPr lang="en-US" baseline="0" dirty="0" smtClean="0"/>
              <a:t>  it "is listening on the proper port"</a:t>
            </a:r>
          </a:p>
          <a:p>
            <a:r>
              <a:rPr lang="en-US" baseline="0" dirty="0" smtClean="0"/>
              <a:t>end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30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10</a:t>
            </a:r>
            <a:r>
              <a:rPr lang="en-US" baseline="0" dirty="0" smtClean="0"/>
              <a:t> slides or less.  Please ask questions!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74343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the students answer</a:t>
            </a:r>
            <a:r>
              <a:rPr lang="en-US" baseline="0" dirty="0" smtClean="0"/>
              <a:t> the questions add tests to your </a:t>
            </a:r>
            <a:r>
              <a:rPr lang="en-US" baseline="0" dirty="0" err="1" smtClean="0"/>
              <a:t>serverspec</a:t>
            </a:r>
            <a:r>
              <a:rPr lang="en-US" baseline="0" dirty="0" smtClean="0"/>
              <a:t>.  It might look something like this which will work and show the tests a “pending”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describe 'apache' do</a:t>
            </a:r>
          </a:p>
          <a:p>
            <a:r>
              <a:rPr lang="en-US" baseline="0" dirty="0" smtClean="0"/>
              <a:t>  it "is awesome" do</a:t>
            </a:r>
          </a:p>
          <a:p>
            <a:r>
              <a:rPr lang="en-US" baseline="0" dirty="0" smtClean="0"/>
              <a:t>    expect(true).to </a:t>
            </a:r>
            <a:r>
              <a:rPr lang="en-US" baseline="0" dirty="0" err="1" smtClean="0"/>
              <a:t>eq</a:t>
            </a:r>
            <a:r>
              <a:rPr lang="en-US" baseline="0" dirty="0" smtClean="0"/>
              <a:t> true</a:t>
            </a:r>
          </a:p>
          <a:p>
            <a:r>
              <a:rPr lang="en-US" baseline="0" dirty="0" smtClean="0"/>
              <a:t>  end</a:t>
            </a:r>
          </a:p>
          <a:p>
            <a:endParaRPr lang="en-US" baseline="0" dirty="0" smtClean="0"/>
          </a:p>
          <a:p>
            <a:r>
              <a:rPr lang="en-US" baseline="0" dirty="0" smtClean="0"/>
              <a:t>  it "is installed" do</a:t>
            </a:r>
          </a:p>
          <a:p>
            <a:r>
              <a:rPr lang="en-US" baseline="0" dirty="0" smtClean="0"/>
              <a:t>    expect(package "</a:t>
            </a:r>
            <a:r>
              <a:rPr lang="en-US" baseline="0" dirty="0" err="1" smtClean="0"/>
              <a:t>httpd</a:t>
            </a:r>
            <a:r>
              <a:rPr lang="en-US" baseline="0" dirty="0" smtClean="0"/>
              <a:t>").to </a:t>
            </a:r>
            <a:r>
              <a:rPr lang="en-US" baseline="0" dirty="0" err="1" smtClean="0"/>
              <a:t>be_installed</a:t>
            </a:r>
            <a:endParaRPr lang="en-US" baseline="0" dirty="0" smtClean="0"/>
          </a:p>
          <a:p>
            <a:r>
              <a:rPr lang="en-US" baseline="0" dirty="0" smtClean="0"/>
              <a:t>  end</a:t>
            </a:r>
          </a:p>
          <a:p>
            <a:endParaRPr lang="en-US" baseline="0" dirty="0" smtClean="0"/>
          </a:p>
          <a:p>
            <a:r>
              <a:rPr lang="en-US" baseline="0" dirty="0" smtClean="0"/>
              <a:t>  it "is running"</a:t>
            </a:r>
          </a:p>
          <a:p>
            <a:r>
              <a:rPr lang="en-US" baseline="0" dirty="0" smtClean="0"/>
              <a:t>  it "is configured to run when the server reboots"</a:t>
            </a:r>
          </a:p>
          <a:p>
            <a:r>
              <a:rPr lang="en-US" baseline="0" dirty="0" smtClean="0"/>
              <a:t>  it "displays our home page"</a:t>
            </a:r>
          </a:p>
          <a:p>
            <a:r>
              <a:rPr lang="en-US" baseline="0" dirty="0" smtClean="0"/>
              <a:t>  it "returns a proper response code"</a:t>
            </a:r>
          </a:p>
          <a:p>
            <a:r>
              <a:rPr lang="en-US" baseline="0" dirty="0" smtClean="0"/>
              <a:t>  it "is listening on the proper port"</a:t>
            </a:r>
          </a:p>
          <a:p>
            <a:r>
              <a:rPr lang="en-US" baseline="0" dirty="0" smtClean="0"/>
              <a:t>end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908256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Go!</a:t>
            </a:r>
          </a:p>
          <a:p>
            <a:endParaRPr lang="en-US" dirty="0" smtClean="0"/>
          </a:p>
          <a:p>
            <a:r>
              <a:rPr lang="en-US" dirty="0" smtClean="0"/>
              <a:t>Get</a:t>
            </a:r>
            <a:r>
              <a:rPr lang="en-US" baseline="0" dirty="0" smtClean="0"/>
              <a:t> started on your own, let’s check-in again in 20 minutes or so.</a:t>
            </a:r>
          </a:p>
          <a:p>
            <a:endParaRPr lang="en-US" baseline="0" dirty="0" smtClean="0"/>
          </a:p>
          <a:p>
            <a:r>
              <a:rPr lang="en-US" dirty="0" smtClean="0"/>
              <a:t>require '</a:t>
            </a:r>
            <a:r>
              <a:rPr lang="en-US" dirty="0" err="1" smtClean="0"/>
              <a:t>serverspec</a:t>
            </a:r>
            <a:r>
              <a:rPr lang="en-US" dirty="0" smtClean="0"/>
              <a:t>'</a:t>
            </a:r>
          </a:p>
          <a:p>
            <a:r>
              <a:rPr lang="en-US" dirty="0" smtClean="0"/>
              <a:t>require 'net/http' # required for the NET::HTTP test</a:t>
            </a:r>
          </a:p>
          <a:p>
            <a:r>
              <a:rPr lang="en-US" dirty="0" smtClean="0"/>
              <a:t>set :backend, :exec</a:t>
            </a:r>
          </a:p>
          <a:p>
            <a:endParaRPr lang="en-US" dirty="0" smtClean="0"/>
          </a:p>
          <a:p>
            <a:r>
              <a:rPr lang="en-US" dirty="0" smtClean="0"/>
              <a:t>describe 'apache' do</a:t>
            </a:r>
          </a:p>
          <a:p>
            <a:r>
              <a:rPr lang="en-US" dirty="0" smtClean="0"/>
              <a:t>  it "is awesome" do</a:t>
            </a:r>
          </a:p>
          <a:p>
            <a:r>
              <a:rPr lang="en-US" dirty="0" smtClean="0"/>
              <a:t>    expect(true).to </a:t>
            </a:r>
            <a:r>
              <a:rPr lang="en-US" dirty="0" err="1" smtClean="0"/>
              <a:t>eq</a:t>
            </a:r>
            <a:r>
              <a:rPr lang="en-US" dirty="0" smtClean="0"/>
              <a:t> true</a:t>
            </a:r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 it "is installed" do</a:t>
            </a:r>
          </a:p>
          <a:p>
            <a:r>
              <a:rPr lang="en-US" dirty="0" smtClean="0"/>
              <a:t>    expect(package "</a:t>
            </a:r>
            <a:r>
              <a:rPr lang="en-US" dirty="0" err="1" smtClean="0"/>
              <a:t>httpd</a:t>
            </a:r>
            <a:r>
              <a:rPr lang="en-US" dirty="0" smtClean="0"/>
              <a:t>").to </a:t>
            </a:r>
            <a:r>
              <a:rPr lang="en-US" dirty="0" err="1" smtClean="0"/>
              <a:t>be_installed</a:t>
            </a:r>
            <a:endParaRPr lang="en-US" dirty="0" smtClean="0"/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 it "is running" do</a:t>
            </a:r>
          </a:p>
          <a:p>
            <a:r>
              <a:rPr lang="en-US" dirty="0" smtClean="0"/>
              <a:t>    expect(service "</a:t>
            </a:r>
            <a:r>
              <a:rPr lang="en-US" dirty="0" err="1" smtClean="0"/>
              <a:t>httpd</a:t>
            </a:r>
            <a:r>
              <a:rPr lang="en-US" dirty="0" smtClean="0"/>
              <a:t>").to </a:t>
            </a:r>
            <a:r>
              <a:rPr lang="en-US" dirty="0" err="1" smtClean="0"/>
              <a:t>be_running</a:t>
            </a:r>
            <a:endParaRPr lang="en-US" dirty="0" smtClean="0"/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 it "is configured to run when the server reboots" do</a:t>
            </a:r>
          </a:p>
          <a:p>
            <a:r>
              <a:rPr lang="en-US" dirty="0" smtClean="0"/>
              <a:t>    expect(service "</a:t>
            </a:r>
            <a:r>
              <a:rPr lang="en-US" dirty="0" err="1" smtClean="0"/>
              <a:t>httpd</a:t>
            </a:r>
            <a:r>
              <a:rPr lang="en-US" dirty="0" smtClean="0"/>
              <a:t>").to </a:t>
            </a:r>
            <a:r>
              <a:rPr lang="en-US" dirty="0" err="1" smtClean="0"/>
              <a:t>be_enabled</a:t>
            </a:r>
            <a:endParaRPr lang="en-US" dirty="0" smtClean="0"/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 it "displays our home page" do</a:t>
            </a:r>
          </a:p>
          <a:p>
            <a:r>
              <a:rPr lang="en-US" dirty="0" smtClean="0"/>
              <a:t>    expect(command("curl http://</a:t>
            </a:r>
            <a:r>
              <a:rPr lang="en-US" dirty="0" err="1" smtClean="0"/>
              <a:t>localhost</a:t>
            </a:r>
            <a:r>
              <a:rPr lang="en-US" dirty="0" smtClean="0"/>
              <a:t>").</a:t>
            </a:r>
            <a:r>
              <a:rPr lang="en-US" dirty="0" err="1" smtClean="0"/>
              <a:t>stdout</a:t>
            </a:r>
            <a:r>
              <a:rPr lang="en-US" dirty="0" smtClean="0"/>
              <a:t>).to match /hello/</a:t>
            </a:r>
            <a:r>
              <a:rPr lang="en-US" dirty="0" err="1" smtClean="0"/>
              <a:t>i</a:t>
            </a:r>
            <a:endParaRPr lang="en-US" dirty="0" smtClean="0"/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it "returns a proper response code" do</a:t>
            </a:r>
          </a:p>
          <a:p>
            <a:r>
              <a:rPr lang="en-US" dirty="0" smtClean="0"/>
              <a:t>    expect(Net::</a:t>
            </a:r>
            <a:r>
              <a:rPr lang="en-US" dirty="0" err="1" smtClean="0"/>
              <a:t>HTTP.get_response</a:t>
            </a:r>
            <a:r>
              <a:rPr lang="en-US" dirty="0" smtClean="0"/>
              <a:t>(URI('http://</a:t>
            </a:r>
            <a:r>
              <a:rPr lang="en-US" dirty="0" err="1" smtClean="0"/>
              <a:t>localhost</a:t>
            </a:r>
            <a:r>
              <a:rPr lang="en-US" dirty="0" smtClean="0"/>
              <a:t>/</a:t>
            </a:r>
            <a:r>
              <a:rPr lang="en-US" dirty="0" err="1" smtClean="0"/>
              <a:t>index.html</a:t>
            </a:r>
            <a:r>
              <a:rPr lang="en-US" dirty="0" smtClean="0"/>
              <a:t>')).code).to </a:t>
            </a:r>
            <a:r>
              <a:rPr lang="en-US" dirty="0" err="1" smtClean="0"/>
              <a:t>eq</a:t>
            </a:r>
            <a:r>
              <a:rPr lang="en-US" dirty="0" smtClean="0"/>
              <a:t> "200”</a:t>
            </a:r>
          </a:p>
          <a:p>
            <a:r>
              <a:rPr lang="en-US" dirty="0" smtClean="0"/>
              <a:t>    expect(command('curl -</a:t>
            </a:r>
            <a:r>
              <a:rPr lang="en-US" dirty="0" err="1" smtClean="0"/>
              <a:t>sL</a:t>
            </a:r>
            <a:r>
              <a:rPr lang="en-US" dirty="0" smtClean="0"/>
              <a:t> -w "%{</a:t>
            </a:r>
            <a:r>
              <a:rPr lang="en-US" dirty="0" err="1" smtClean="0"/>
              <a:t>http_code</a:t>
            </a:r>
            <a:r>
              <a:rPr lang="en-US" dirty="0" smtClean="0"/>
              <a:t>}" "http://</a:t>
            </a:r>
            <a:r>
              <a:rPr lang="en-US" dirty="0" err="1" smtClean="0"/>
              <a:t>localhost</a:t>
            </a:r>
            <a:r>
              <a:rPr lang="en-US" dirty="0" smtClean="0"/>
              <a:t>" -o /</a:t>
            </a:r>
            <a:r>
              <a:rPr lang="en-US" dirty="0" err="1" smtClean="0"/>
              <a:t>dev</a:t>
            </a:r>
            <a:r>
              <a:rPr lang="en-US" dirty="0" smtClean="0"/>
              <a:t>/null').</a:t>
            </a:r>
            <a:r>
              <a:rPr lang="en-US" dirty="0" err="1" smtClean="0"/>
              <a:t>stdout</a:t>
            </a:r>
            <a:r>
              <a:rPr lang="en-US" dirty="0" smtClean="0"/>
              <a:t>).to </a:t>
            </a:r>
            <a:r>
              <a:rPr lang="en-US" dirty="0" err="1" smtClean="0"/>
              <a:t>eq</a:t>
            </a:r>
            <a:r>
              <a:rPr lang="en-US" dirty="0" smtClean="0"/>
              <a:t> "200” #man, that’s ugly!  But it removes the</a:t>
            </a:r>
            <a:r>
              <a:rPr lang="en-US" baseline="0" dirty="0" smtClean="0"/>
              <a:t> requirement on net/http</a:t>
            </a:r>
            <a:endParaRPr lang="en-US" dirty="0" smtClean="0"/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 it "is listening on the proper port" do</a:t>
            </a:r>
          </a:p>
          <a:p>
            <a:r>
              <a:rPr lang="en-US" dirty="0" smtClean="0"/>
              <a:t>    expect(port "80").to </a:t>
            </a:r>
            <a:r>
              <a:rPr lang="en-US" dirty="0" err="1" smtClean="0"/>
              <a:t>be_listening.with</a:t>
            </a:r>
            <a:r>
              <a:rPr lang="en-US" dirty="0" smtClean="0"/>
              <a:t>("</a:t>
            </a:r>
            <a:r>
              <a:rPr lang="en-US" dirty="0" err="1" smtClean="0"/>
              <a:t>tcp</a:t>
            </a:r>
            <a:r>
              <a:rPr lang="en-US" dirty="0" smtClean="0"/>
              <a:t>")</a:t>
            </a:r>
          </a:p>
          <a:p>
            <a:r>
              <a:rPr lang="en-US" dirty="0" smtClean="0"/>
              <a:t>  end</a:t>
            </a:r>
          </a:p>
          <a:p>
            <a:r>
              <a:rPr lang="en-US" dirty="0" smtClean="0"/>
              <a:t>end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51978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~/chef-repo/cookbooks/apache/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39730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~/chef-repo/cookbooks/apache/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39730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38240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Go!</a:t>
            </a:r>
          </a:p>
          <a:p>
            <a:endParaRPr lang="en-US" dirty="0" smtClean="0"/>
          </a:p>
          <a:p>
            <a:r>
              <a:rPr lang="en-US" dirty="0" smtClean="0"/>
              <a:t>Get</a:t>
            </a:r>
            <a:r>
              <a:rPr lang="en-US" baseline="0" dirty="0" smtClean="0"/>
              <a:t> started on your own, let’s check-in again in 20 minutes or so.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51978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Go!</a:t>
            </a:r>
          </a:p>
          <a:p>
            <a:endParaRPr lang="en-US" dirty="0" smtClean="0"/>
          </a:p>
          <a:p>
            <a:r>
              <a:rPr lang="en-US" dirty="0" smtClean="0"/>
              <a:t>Get</a:t>
            </a:r>
            <a:r>
              <a:rPr lang="en-US" baseline="0" dirty="0" smtClean="0"/>
              <a:t> started on your own, let’s check-in again in 20 minutes or so.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298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51978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~/chef-repo/nodes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302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526727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wc</a:t>
            </a:r>
            <a:r>
              <a:rPr lang="en-US" dirty="0" smtClean="0"/>
              <a:t> ~/chef-repo/nodes/ip-172-31-41-194.ec2.internal.json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303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34384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Might want /</a:t>
            </a:r>
            <a:r>
              <a:rPr lang="en-US" baseline="0" dirty="0" smtClean="0"/>
              <a:t> need to clarify node object vs. </a:t>
            </a:r>
            <a:r>
              <a:rPr lang="en-US" baseline="0" dirty="0" err="1" smtClean="0"/>
              <a:t>ohai</a:t>
            </a:r>
            <a:r>
              <a:rPr lang="en-US" baseline="0" dirty="0" smtClean="0"/>
              <a:t> 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node object’s state is updated by chef-client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grep</a:t>
            </a:r>
            <a:r>
              <a:rPr lang="en-US" dirty="0" smtClean="0"/>
              <a:t> uptime nodes/*.</a:t>
            </a:r>
            <a:r>
              <a:rPr lang="en-US" dirty="0" err="1" smtClean="0"/>
              <a:t>json</a:t>
            </a:r>
            <a:r>
              <a:rPr lang="en-US" dirty="0" smtClean="0"/>
              <a:t>; </a:t>
            </a:r>
            <a:r>
              <a:rPr lang="en-US" dirty="0" err="1" smtClean="0"/>
              <a:t>ohai</a:t>
            </a:r>
            <a:r>
              <a:rPr lang="en-US" dirty="0" smtClean="0"/>
              <a:t> uptime; sleep 60; </a:t>
            </a:r>
            <a:r>
              <a:rPr lang="en-US" dirty="0" err="1" smtClean="0"/>
              <a:t>grep</a:t>
            </a:r>
            <a:r>
              <a:rPr lang="en-US" dirty="0" smtClean="0"/>
              <a:t> uptime nodes/*.</a:t>
            </a:r>
            <a:r>
              <a:rPr lang="en-US" dirty="0" err="1" smtClean="0"/>
              <a:t>json</a:t>
            </a:r>
            <a:r>
              <a:rPr lang="en-US" dirty="0" smtClean="0"/>
              <a:t>; </a:t>
            </a:r>
            <a:r>
              <a:rPr lang="en-US" dirty="0" err="1" smtClean="0"/>
              <a:t>ohai</a:t>
            </a:r>
            <a:r>
              <a:rPr lang="en-US" dirty="0" smtClean="0"/>
              <a:t> uptime</a:t>
            </a:r>
          </a:p>
          <a:p>
            <a:r>
              <a:rPr lang="en-US" dirty="0" smtClean="0"/>
              <a:t>    "</a:t>
            </a:r>
            <a:r>
              <a:rPr lang="en-US" dirty="0" err="1" smtClean="0"/>
              <a:t>uptime_seconds</a:t>
            </a:r>
            <a:r>
              <a:rPr lang="en-US" dirty="0" smtClean="0"/>
              <a:t>": 47716,</a:t>
            </a:r>
          </a:p>
          <a:p>
            <a:r>
              <a:rPr lang="en-US" dirty="0" smtClean="0"/>
              <a:t>    "uptime": "13 hours 15 minutes 16 seconds",</a:t>
            </a:r>
          </a:p>
          <a:p>
            <a:r>
              <a:rPr lang="en-US" dirty="0" smtClean="0"/>
              <a:t>[</a:t>
            </a:r>
          </a:p>
          <a:p>
            <a:r>
              <a:rPr lang="en-US" dirty="0" smtClean="0"/>
              <a:t>  "13 hours 17 minutes 54 seconds"</a:t>
            </a:r>
          </a:p>
          <a:p>
            <a:r>
              <a:rPr lang="en-US" dirty="0" smtClean="0"/>
              <a:t>]</a:t>
            </a:r>
          </a:p>
          <a:p>
            <a:r>
              <a:rPr lang="en-US" dirty="0" smtClean="0"/>
              <a:t>    "</a:t>
            </a:r>
            <a:r>
              <a:rPr lang="en-US" dirty="0" err="1" smtClean="0"/>
              <a:t>uptime_seconds</a:t>
            </a:r>
            <a:r>
              <a:rPr lang="en-US" dirty="0" smtClean="0"/>
              <a:t>": 47716,</a:t>
            </a:r>
          </a:p>
          <a:p>
            <a:r>
              <a:rPr lang="en-US" dirty="0" smtClean="0"/>
              <a:t>    "uptime": "13 hours 15 minutes 16 seconds",</a:t>
            </a:r>
          </a:p>
          <a:p>
            <a:r>
              <a:rPr lang="en-US" dirty="0" smtClean="0"/>
              <a:t>[</a:t>
            </a:r>
          </a:p>
          <a:p>
            <a:r>
              <a:rPr lang="en-US" dirty="0" smtClean="0"/>
              <a:t>  "13 hours 18 minutes 55 seconds"</a:t>
            </a:r>
          </a:p>
          <a:p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571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  Add speaker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87340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Good practice</a:t>
            </a:r>
            <a:r>
              <a:rPr lang="en-US" baseline="0" dirty="0" smtClean="0"/>
              <a:t> to name space your attributes within the cookbook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53263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Might want /</a:t>
            </a:r>
            <a:r>
              <a:rPr lang="en-US" baseline="0" dirty="0" smtClean="0"/>
              <a:t> need to clarify node object vs. </a:t>
            </a:r>
            <a:r>
              <a:rPr lang="en-US" baseline="0" dirty="0" err="1" smtClean="0"/>
              <a:t>ohai</a:t>
            </a:r>
            <a:r>
              <a:rPr lang="en-US" baseline="0" dirty="0" smtClean="0"/>
              <a:t> 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node object’s state is updated by chef-client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grep</a:t>
            </a:r>
            <a:r>
              <a:rPr lang="en-US" dirty="0" smtClean="0"/>
              <a:t> uptime nodes/*.</a:t>
            </a:r>
            <a:r>
              <a:rPr lang="en-US" dirty="0" err="1" smtClean="0"/>
              <a:t>json</a:t>
            </a:r>
            <a:r>
              <a:rPr lang="en-US" dirty="0" smtClean="0"/>
              <a:t>; </a:t>
            </a:r>
            <a:r>
              <a:rPr lang="en-US" dirty="0" err="1" smtClean="0"/>
              <a:t>ohai</a:t>
            </a:r>
            <a:r>
              <a:rPr lang="en-US" dirty="0" smtClean="0"/>
              <a:t> uptime; sleep 60; </a:t>
            </a:r>
            <a:r>
              <a:rPr lang="en-US" dirty="0" err="1" smtClean="0"/>
              <a:t>grep</a:t>
            </a:r>
            <a:r>
              <a:rPr lang="en-US" dirty="0" smtClean="0"/>
              <a:t> uptime nodes/*.</a:t>
            </a:r>
            <a:r>
              <a:rPr lang="en-US" dirty="0" err="1" smtClean="0"/>
              <a:t>json</a:t>
            </a:r>
            <a:r>
              <a:rPr lang="en-US" dirty="0" smtClean="0"/>
              <a:t>; </a:t>
            </a:r>
            <a:r>
              <a:rPr lang="en-US" dirty="0" err="1" smtClean="0"/>
              <a:t>ohai</a:t>
            </a:r>
            <a:r>
              <a:rPr lang="en-US" dirty="0" smtClean="0"/>
              <a:t> uptime</a:t>
            </a:r>
          </a:p>
          <a:p>
            <a:r>
              <a:rPr lang="en-US" dirty="0" smtClean="0"/>
              <a:t>    "</a:t>
            </a:r>
            <a:r>
              <a:rPr lang="en-US" dirty="0" err="1" smtClean="0"/>
              <a:t>uptime_seconds</a:t>
            </a:r>
            <a:r>
              <a:rPr lang="en-US" dirty="0" smtClean="0"/>
              <a:t>": 47716,</a:t>
            </a:r>
          </a:p>
          <a:p>
            <a:r>
              <a:rPr lang="en-US" dirty="0" smtClean="0"/>
              <a:t>    "uptime": "13 hours 15 minutes 16 seconds",</a:t>
            </a:r>
          </a:p>
          <a:p>
            <a:r>
              <a:rPr lang="en-US" dirty="0" smtClean="0"/>
              <a:t>[</a:t>
            </a:r>
          </a:p>
          <a:p>
            <a:r>
              <a:rPr lang="en-US" dirty="0" smtClean="0"/>
              <a:t>  "13 hours 17 minutes 54 seconds"</a:t>
            </a:r>
          </a:p>
          <a:p>
            <a:r>
              <a:rPr lang="en-US" dirty="0" smtClean="0"/>
              <a:t>]</a:t>
            </a:r>
          </a:p>
          <a:p>
            <a:r>
              <a:rPr lang="en-US" dirty="0" smtClean="0"/>
              <a:t>    "</a:t>
            </a:r>
            <a:r>
              <a:rPr lang="en-US" dirty="0" err="1" smtClean="0"/>
              <a:t>uptime_seconds</a:t>
            </a:r>
            <a:r>
              <a:rPr lang="en-US" dirty="0" smtClean="0"/>
              <a:t>": 47716,</a:t>
            </a:r>
          </a:p>
          <a:p>
            <a:r>
              <a:rPr lang="en-US" dirty="0" smtClean="0"/>
              <a:t>    "uptime": "13 hours 15 minutes 16 seconds",</a:t>
            </a:r>
          </a:p>
          <a:p>
            <a:r>
              <a:rPr lang="en-US" dirty="0" smtClean="0"/>
              <a:t>[</a:t>
            </a:r>
          </a:p>
          <a:p>
            <a:r>
              <a:rPr lang="en-US" dirty="0" smtClean="0"/>
              <a:t>  "13 hours 18 minutes 55 seconds"</a:t>
            </a:r>
          </a:p>
          <a:p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5719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Scale has several dimensions.</a:t>
            </a:r>
          </a:p>
          <a:p>
            <a:endParaRPr lang="en-US" dirty="0" smtClean="0"/>
          </a:p>
          <a:p>
            <a:r>
              <a:rPr lang="en-US" dirty="0" smtClean="0"/>
              <a:t>Size – Number of physical and virtual servers deployed</a:t>
            </a:r>
          </a:p>
          <a:p>
            <a:r>
              <a:rPr lang="en-US" dirty="0" smtClean="0"/>
              <a:t>Complexity</a:t>
            </a:r>
            <a:r>
              <a:rPr lang="en-US" baseline="0" dirty="0" smtClean="0"/>
              <a:t> – Sophistication of the technology stack and the nature or service interdependencies</a:t>
            </a:r>
          </a:p>
          <a:p>
            <a:r>
              <a:rPr lang="en-US" baseline="0" dirty="0" smtClean="0"/>
              <a:t>People – Number of people required to maintain and support infrastructure</a:t>
            </a:r>
          </a:p>
          <a:p>
            <a:r>
              <a:rPr lang="en-US" baseline="0" dirty="0" smtClean="0"/>
              <a:t>Agility and Speed – time-to market and ability to respond quickly as business need change.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Web-scale IT also means web-speed IT.  </a:t>
            </a:r>
            <a:r>
              <a:rPr lang="en-US" baseline="0" smtClean="0"/>
              <a:t>Business agility is a central component.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851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  <a:r>
              <a:rPr lang="en-US" baseline="0" dirty="0" smtClean="0"/>
              <a:t>  Add pictures, break this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5740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Use the Chef framework and Chef programming language to define the components of your infrastructure.  This allows you to capture and document the shape of your infrastructure in a consistent way.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6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5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5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22413" y="6673334"/>
            <a:ext cx="500530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dirty="0" smtClean="0">
                <a:solidFill>
                  <a:schemeClr val="accent3">
                    <a:lumMod val="50000"/>
                  </a:schemeClr>
                </a:solidFill>
                <a:latin typeface="+mn-lt"/>
                <a:cs typeface="Courier"/>
              </a:rPr>
              <a:t>v0.1.3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Two Images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4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57200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81344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27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, wrapped i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Two Images, wrapped in bullets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457199" y="1142999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6160237" y="1142542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181344" y="5486400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1" name="Content Placeholder 7"/>
          <p:cNvSpPr>
            <a:spLocks noGrp="1"/>
          </p:cNvSpPr>
          <p:nvPr>
            <p:ph sz="quarter" idx="16" hasCustomPrompt="1"/>
          </p:nvPr>
        </p:nvSpPr>
        <p:spPr>
          <a:xfrm>
            <a:off x="457200" y="5486400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7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8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457200" y="2240280"/>
            <a:ext cx="5486400" cy="30632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181344" y="2240280"/>
            <a:ext cx="5486400" cy="306324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48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Sample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143000"/>
            <a:ext cx="11201400" cy="5257800"/>
          </a:xfrm>
          <a:ln>
            <a:solidFill>
              <a:schemeClr val="tx1"/>
            </a:solidFill>
            <a:prstDash val="dash"/>
          </a:ln>
        </p:spPr>
        <p:txBody>
          <a:bodyPr lIns="91440">
            <a:normAutofit/>
          </a:bodyPr>
          <a:lstStyle>
            <a:lvl1pPr marL="0" indent="0">
              <a:buNone/>
              <a:defRPr baseline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342608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with Bullets Below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200" y="1143000"/>
            <a:ext cx="11201400" cy="2587752"/>
          </a:xfrm>
          <a:ln>
            <a:solidFill>
              <a:schemeClr val="tx1"/>
            </a:solidFill>
            <a:prstDash val="dash"/>
          </a:ln>
        </p:spPr>
        <p:txBody>
          <a:bodyPr lIns="91440" rIns="9144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3931920"/>
            <a:ext cx="11201400" cy="2587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2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450850" y="1114425"/>
            <a:ext cx="11233150" cy="2638425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Image with Bullets Below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3931920"/>
            <a:ext cx="11201400" cy="2587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02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Revealing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with Revealing Bullets Below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200" y="1143000"/>
            <a:ext cx="11201400" cy="2587752"/>
          </a:xfrm>
          <a:ln>
            <a:solidFill>
              <a:schemeClr val="tx1"/>
            </a:solidFill>
            <a:prstDash val="dash"/>
          </a:ln>
        </p:spPr>
        <p:txBody>
          <a:bodyPr lIns="91440" rIns="9144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3931920"/>
            <a:ext cx="11201400" cy="2587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06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xmlns:p14="http://schemas.microsoft.com/office/powerpoint/2010/main"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4471416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4968875" y="6350000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Filename Reve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Filename Reveal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4968875" y="6350000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4471416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381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xmlns:p14="http://schemas.microsoft.com/office/powerpoint/2010/main"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Bullets Below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4215384"/>
            <a:ext cx="11201400" cy="2194560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2194560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968875" y="6345936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44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Bullet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Bullets Left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181344" y="1837944"/>
            <a:ext cx="5486400" cy="4471416"/>
          </a:xfrm>
          <a:ln cap="sq"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1837944"/>
            <a:ext cx="5486400" cy="4471416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58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22413" y="6673334"/>
            <a:ext cx="500530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dirty="0" smtClean="0">
                <a:solidFill>
                  <a:schemeClr val="accent3">
                    <a:lumMod val="50000"/>
                  </a:schemeClr>
                </a:solidFill>
                <a:latin typeface="+mn-lt"/>
                <a:cs typeface="Courier"/>
              </a:rPr>
              <a:t>v0.1.3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Comm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57200" y="1143000"/>
            <a:ext cx="11201400" cy="79552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wrap="square" lIns="91440" tIns="45720" rIns="91440" bIns="45720" rtlCol="0">
            <a:no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Courier"/>
                <a:cs typeface="Courier"/>
              </a:rPr>
              <a:t>$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2011680"/>
            <a:ext cx="11201400" cy="429768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/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Code with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1054341" y="1225296"/>
            <a:ext cx="10571163" cy="547077"/>
          </a:xfrm>
        </p:spPr>
        <p:txBody>
          <a:bodyPr lIns="91440" tIns="0" rIns="91440" bIns="0"/>
          <a:lstStyle>
            <a:lvl1pPr marL="0" indent="0">
              <a:buNone/>
              <a:defRPr sz="4000" b="0" baseline="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 sz="4000">
                <a:latin typeface="Courier"/>
                <a:cs typeface="Courier"/>
              </a:defRPr>
            </a:lvl2pPr>
            <a:lvl3pPr>
              <a:defRPr sz="4000">
                <a:latin typeface="Courier"/>
                <a:cs typeface="Courier"/>
              </a:defRPr>
            </a:lvl3pPr>
            <a:lvl4pPr>
              <a:defRPr sz="4000">
                <a:latin typeface="Courier"/>
                <a:cs typeface="Courier"/>
              </a:defRPr>
            </a:lvl4pPr>
            <a:lvl5pPr>
              <a:defRPr sz="4000"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64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Command Rev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57200" y="1143000"/>
            <a:ext cx="11201400" cy="79552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wrap="square" lIns="91440" tIns="45720" rIns="91440" bIns="45720" rtlCol="0">
            <a:no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Courier"/>
                <a:cs typeface="Courier"/>
              </a:rPr>
              <a:t>$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2011680"/>
            <a:ext cx="11201400" cy="429768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/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Code with Command Reveal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1054341" y="1225296"/>
            <a:ext cx="10571163" cy="547077"/>
          </a:xfrm>
        </p:spPr>
        <p:txBody>
          <a:bodyPr lIns="91440" tIns="0" rIns="91440" bIns="0"/>
          <a:lstStyle>
            <a:lvl1pPr marL="0" indent="0">
              <a:buNone/>
              <a:defRPr sz="4000" baseline="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 sz="4000">
                <a:latin typeface="Courier"/>
                <a:cs typeface="Courier"/>
              </a:defRPr>
            </a:lvl2pPr>
            <a:lvl3pPr>
              <a:defRPr sz="4000">
                <a:latin typeface="Courier"/>
                <a:cs typeface="Courier"/>
              </a:defRPr>
            </a:lvl3pPr>
            <a:lvl4pPr>
              <a:defRPr sz="4000">
                <a:latin typeface="Courier"/>
                <a:cs typeface="Courier"/>
              </a:defRPr>
            </a:lvl4pPr>
            <a:lvl5pPr>
              <a:defRPr sz="4000"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0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xmlns:p14="http://schemas.microsoft.com/office/powerpoint/2010/main"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Outpu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1143000"/>
            <a:ext cx="11201400" cy="525780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Command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19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14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and Image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1143000"/>
            <a:ext cx="11201400" cy="52578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1050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473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and Media</a:t>
            </a:r>
            <a:endParaRPr lang="en-US" dirty="0"/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0"/>
          </p:nvPr>
        </p:nvSpPr>
        <p:spPr>
          <a:xfrm>
            <a:off x="457200" y="1143000"/>
            <a:ext cx="11201400" cy="5257800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1050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68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22413" y="6673334"/>
            <a:ext cx="500530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dirty="0" smtClean="0">
                <a:solidFill>
                  <a:schemeClr val="accent3">
                    <a:lumMod val="50000"/>
                  </a:schemeClr>
                </a:solidFill>
                <a:latin typeface="+mn-lt"/>
                <a:cs typeface="Courier"/>
              </a:rPr>
              <a:t>v0.1.3</a:t>
            </a:r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22413" y="6673334"/>
            <a:ext cx="500530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dirty="0" smtClean="0">
                <a:solidFill>
                  <a:schemeClr val="accent3">
                    <a:lumMod val="50000"/>
                  </a:schemeClr>
                </a:solidFill>
                <a:latin typeface="+mn-lt"/>
                <a:cs typeface="Courier"/>
              </a:rPr>
              <a:t>v0.1.3</a:t>
            </a:r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11201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86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Bullets Split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181344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0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with Cod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Code on Right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6181344" y="1143000"/>
            <a:ext cx="5486400" cy="5257800"/>
          </a:xfrm>
          <a:ln>
            <a:solidFill>
              <a:schemeClr val="tx1"/>
            </a:solidFill>
            <a:prstDash val="dash"/>
          </a:ln>
        </p:spPr>
        <p:txBody>
          <a:bodyPr lIns="91440" tIns="0" rIns="91440">
            <a:normAutofit/>
          </a:bodyPr>
          <a:lstStyle>
            <a:lvl1pPr marL="0" indent="0">
              <a:buNone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>
                <a:latin typeface="Courier"/>
                <a:cs typeface="Courier"/>
              </a:defRPr>
            </a:lvl2pPr>
            <a:lvl3pPr marL="457200" indent="0">
              <a:buNone/>
              <a:defRPr>
                <a:latin typeface="Courier"/>
                <a:cs typeface="Courier"/>
              </a:defRPr>
            </a:lvl3pPr>
            <a:lvl4pPr marL="630238" indent="0">
              <a:buNone/>
              <a:defRPr>
                <a:latin typeface="Courier"/>
                <a:cs typeface="Courier"/>
              </a:defRPr>
            </a:lvl4pPr>
            <a:lvl5pPr marL="801687" indent="0">
              <a:buNone/>
              <a:defRPr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Code</a:t>
            </a:r>
          </a:p>
          <a:p>
            <a:pPr lvl="0"/>
            <a:r>
              <a:rPr lang="en-US" dirty="0" smtClean="0"/>
              <a:t>Code</a:t>
            </a:r>
          </a:p>
          <a:p>
            <a:pPr lvl="0"/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78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Image Right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181344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1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Image Left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81344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85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theme" Target="../theme/theme1.xml"/><Relationship Id="rId29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 descr="Chef_Vertical_CCan_Reg.png"/>
          <p:cNvPicPr>
            <a:picLocks noChangeAspect="1"/>
          </p:cNvPicPr>
          <p:nvPr userDrawn="1"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0145" y="6265333"/>
            <a:ext cx="541855" cy="59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20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24" r:id="rId12"/>
    <p:sldLayoutId id="2147483732" r:id="rId13"/>
    <p:sldLayoutId id="2147483757" r:id="rId14"/>
    <p:sldLayoutId id="2147483756" r:id="rId15"/>
    <p:sldLayoutId id="2147483721" r:id="rId16"/>
    <p:sldLayoutId id="2147483733" r:id="rId17"/>
    <p:sldLayoutId id="2147483734" r:id="rId18"/>
    <p:sldLayoutId id="2147483735" r:id="rId19"/>
    <p:sldLayoutId id="2147483743" r:id="rId20"/>
    <p:sldLayoutId id="2147483744" r:id="rId21"/>
    <p:sldLayoutId id="2147483745" r:id="rId22"/>
    <p:sldLayoutId id="2147483746" r:id="rId23"/>
    <p:sldLayoutId id="2147483748" r:id="rId24"/>
    <p:sldLayoutId id="2147483749" r:id="rId25"/>
    <p:sldLayoutId id="2147483747" r:id="rId26"/>
    <p:sldLayoutId id="2147483723" r:id="rId2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231775" indent="-23177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4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457200" indent="-22542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36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30238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01688" indent="-17145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974725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4" Type="http://schemas.openxmlformats.org/officeDocument/2006/relationships/slide" Target="slide114.xml"/><Relationship Id="rId1" Type="http://schemas.openxmlformats.org/officeDocument/2006/relationships/slideLayout" Target="../slideLayouts/slideLayout5.xml"/><Relationship Id="rId2" Type="http://schemas.openxmlformats.org/officeDocument/2006/relationships/slide" Target="slide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8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slide" Target="slide125.xml"/><Relationship Id="rId4" Type="http://schemas.openxmlformats.org/officeDocument/2006/relationships/slide" Target="slide126.xml"/><Relationship Id="rId1" Type="http://schemas.openxmlformats.org/officeDocument/2006/relationships/slideLayout" Target="../slideLayouts/slideLayout5.xml"/><Relationship Id="rId2" Type="http://schemas.openxmlformats.org/officeDocument/2006/relationships/slide" Target="slide115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9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0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3.jpe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4.png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4.png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4.png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4.png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4.png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3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4.png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6.png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6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serverspec.org/" TargetMode="External"/><Relationship Id="rId3" Type="http://schemas.openxmlformats.org/officeDocument/2006/relationships/image" Target="../media/image17.png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7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8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9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8.jpg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9.jpeg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4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8.jpg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0.png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bit.ly/ChefFundamentalsForum" TargetMode="Externa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1.emf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8.jpg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2.jpeg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7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8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9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0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Notes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Reveal or create an </a:t>
            </a:r>
            <a:r>
              <a:rPr lang="en-US" dirty="0" smtClean="0">
                <a:hlinkClick r:id="rId2" action="ppaction://hlinksldjump"/>
              </a:rPr>
              <a:t>Instructor Intro</a:t>
            </a:r>
            <a:r>
              <a:rPr lang="en-US" dirty="0" smtClean="0"/>
              <a:t> slide</a:t>
            </a:r>
          </a:p>
          <a:p>
            <a:r>
              <a:rPr lang="en-US" dirty="0" smtClean="0"/>
              <a:t>Reveal or create slides that allow the </a:t>
            </a:r>
            <a:r>
              <a:rPr lang="en-US" dirty="0" smtClean="0">
                <a:hlinkClick r:id="rId3" action="ppaction://hlinksldjump"/>
              </a:rPr>
              <a:t>students to introduce themselves</a:t>
            </a:r>
            <a:endParaRPr lang="en-US" dirty="0" smtClean="0"/>
          </a:p>
          <a:p>
            <a:r>
              <a:rPr lang="en-US" dirty="0" smtClean="0">
                <a:hlinkClick r:id="rId4" action="ppaction://hlinksldjump"/>
              </a:rPr>
              <a:t>One repo or many?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33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You bring the domain expertise about your business and problems</a:t>
            </a:r>
          </a:p>
          <a:p>
            <a:r>
              <a:rPr lang="en-US" dirty="0" smtClean="0"/>
              <a:t>Chef provides a framework for solving those problems</a:t>
            </a:r>
          </a:p>
          <a:p>
            <a:r>
              <a:rPr lang="en-US" dirty="0" smtClean="0"/>
              <a:t>Our job is to work together to help you express solutions to your problems with Chef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6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many </a:t>
            </a:r>
            <a:r>
              <a:rPr lang="en-US" dirty="0" err="1" smtClean="0"/>
              <a:t>git</a:t>
            </a:r>
            <a:r>
              <a:rPr lang="en-US" dirty="0" smtClean="0"/>
              <a:t> repos?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Once you have more than one cookbook, you may ask yourself this questions</a:t>
            </a:r>
          </a:p>
          <a:p>
            <a:r>
              <a:rPr lang="en-US" dirty="0" smtClean="0"/>
              <a:t>The answer is easy:</a:t>
            </a:r>
          </a:p>
          <a:p>
            <a:pPr lvl="1"/>
            <a:r>
              <a:rPr lang="en-US" dirty="0" smtClean="0"/>
              <a:t>It depends!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7329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many </a:t>
            </a:r>
            <a:r>
              <a:rPr lang="en-US" dirty="0" err="1" smtClean="0"/>
              <a:t>git</a:t>
            </a:r>
            <a:r>
              <a:rPr lang="en-US" dirty="0" smtClean="0"/>
              <a:t> repos?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Once you have more than one cookbook, you may ask yourself this questions</a:t>
            </a:r>
          </a:p>
          <a:p>
            <a:r>
              <a:rPr lang="en-US" dirty="0" smtClean="0"/>
              <a:t>The answer is easy:</a:t>
            </a:r>
          </a:p>
          <a:p>
            <a:pPr lvl="1"/>
            <a:r>
              <a:rPr lang="en-US" dirty="0" smtClean="0"/>
              <a:t>It depends!</a:t>
            </a:r>
          </a:p>
          <a:p>
            <a:pPr lvl="1"/>
            <a:endParaRPr lang="en-US" dirty="0"/>
          </a:p>
          <a:p>
            <a:r>
              <a:rPr lang="en-US" dirty="0" smtClean="0"/>
              <a:t>Two options are common:</a:t>
            </a:r>
          </a:p>
          <a:p>
            <a:pPr lvl="1"/>
            <a:r>
              <a:rPr lang="en-US" dirty="0" smtClean="0"/>
              <a:t>Monolithic Repository</a:t>
            </a:r>
          </a:p>
          <a:p>
            <a:pPr lvl="1"/>
            <a:r>
              <a:rPr lang="en-US" dirty="0" smtClean="0"/>
              <a:t>Independent Software Projects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56350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Monolithic Repository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All of your Chef related source code tracked in one source code repository</a:t>
            </a:r>
          </a:p>
          <a:p>
            <a:r>
              <a:rPr lang="en-US" dirty="0" smtClean="0"/>
              <a:t>External dependencies are made with built-in vendor branches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444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Independent Software Projects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All Chef cookbooks are treated as independent software projects</a:t>
            </a:r>
          </a:p>
          <a:p>
            <a:r>
              <a:rPr lang="en-US" dirty="0" smtClean="0"/>
              <a:t>External dependencies are </a:t>
            </a:r>
          </a:p>
          <a:p>
            <a:pPr lvl="1"/>
            <a:r>
              <a:rPr lang="en-US" dirty="0" smtClean="0"/>
              <a:t>fetched as needed</a:t>
            </a:r>
          </a:p>
          <a:p>
            <a:pPr lvl="1"/>
            <a:r>
              <a:rPr lang="en-US" dirty="0" smtClean="0"/>
              <a:t>treated as artifacts</a:t>
            </a:r>
          </a:p>
        </p:txBody>
      </p:sp>
    </p:spTree>
    <p:extLst>
      <p:ext uri="{BB962C8B-B14F-4D97-AF65-F5344CB8AC3E}">
        <p14:creationId xmlns:p14="http://schemas.microsoft.com/office/powerpoint/2010/main" val="3177986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</a:t>
            </a:r>
            <a:r>
              <a:rPr lang="en-US" dirty="0" smtClean="0"/>
              <a:t>4 - Manage </a:t>
            </a:r>
            <a:r>
              <a:rPr lang="en-US" dirty="0"/>
              <a:t>Data &amp; Policy Separately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 smtClean="0"/>
          </a:p>
          <a:p>
            <a:r>
              <a:rPr lang="en-US" dirty="0" smtClean="0"/>
              <a:t>Create a chef-repo</a:t>
            </a:r>
          </a:p>
          <a:p>
            <a:r>
              <a:rPr lang="en-US" dirty="0" smtClean="0"/>
              <a:t>Create a cookbook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493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package </a:t>
            </a:r>
            <a:r>
              <a:rPr lang="en-US" dirty="0" err="1" smtClean="0">
                <a:latin typeface="Courier New"/>
                <a:cs typeface="Courier New"/>
              </a:rPr>
              <a:t>git</a:t>
            </a:r>
            <a:r>
              <a:rPr lang="en-US" dirty="0" smtClean="0"/>
              <a:t> should be installed</a:t>
            </a:r>
          </a:p>
          <a:p>
            <a:r>
              <a:rPr lang="en-US" dirty="0" smtClean="0"/>
              <a:t>The </a:t>
            </a:r>
            <a:r>
              <a:rPr lang="en-US" dirty="0"/>
              <a:t>file named '</a:t>
            </a:r>
            <a:r>
              <a:rPr lang="en-US" dirty="0">
                <a:latin typeface="Courier New"/>
                <a:cs typeface="Courier New"/>
              </a:rPr>
              <a:t>/home/chef/.</a:t>
            </a:r>
            <a:r>
              <a:rPr lang="en-US" dirty="0" err="1">
                <a:latin typeface="Courier New"/>
                <a:cs typeface="Courier New"/>
              </a:rPr>
              <a:t>gitconfig</a:t>
            </a:r>
            <a:r>
              <a:rPr lang="en-US" dirty="0"/>
              <a:t>' should be created.  </a:t>
            </a:r>
          </a:p>
          <a:p>
            <a:r>
              <a:rPr lang="en-US" dirty="0"/>
              <a:t>It should be owned by the chef user and group.  </a:t>
            </a:r>
          </a:p>
          <a:p>
            <a:r>
              <a:rPr lang="en-US" dirty="0" smtClean="0"/>
              <a:t>It </a:t>
            </a:r>
            <a:r>
              <a:rPr lang="en-US" dirty="0"/>
              <a:t>should have the content:</a:t>
            </a:r>
          </a:p>
          <a:p>
            <a:pPr marL="0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latin typeface="Courier New"/>
                <a:cs typeface="Courier New"/>
              </a:rPr>
              <a:t> [</a:t>
            </a:r>
            <a:r>
              <a:rPr lang="en-US" sz="2800" dirty="0">
                <a:latin typeface="Courier New"/>
                <a:cs typeface="Courier New"/>
              </a:rPr>
              <a:t>user]\n  name=John Doe\n  email=</a:t>
            </a:r>
            <a:r>
              <a:rPr lang="en-US" sz="2800" dirty="0" err="1">
                <a:latin typeface="Courier New"/>
                <a:cs typeface="Courier New"/>
              </a:rPr>
              <a:t>jdoe@example</a:t>
            </a:r>
            <a:r>
              <a:rPr lang="en-US" sz="2800" dirty="0">
                <a:latin typeface="Courier New"/>
                <a:cs typeface="Courier New"/>
              </a:rPr>
              <a:t>\</a:t>
            </a:r>
            <a:r>
              <a:rPr lang="en-US" sz="2800" dirty="0" smtClean="0">
                <a:latin typeface="Courier New"/>
                <a:cs typeface="Courier New"/>
              </a:rPr>
              <a:t>n</a:t>
            </a:r>
            <a:endParaRPr lang="en-US" sz="2800" dirty="0">
              <a:latin typeface="Courier New"/>
              <a:cs typeface="Courier New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32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package </a:t>
            </a:r>
            <a:r>
              <a:rPr lang="en-US" sz="2400" dirty="0">
                <a:solidFill>
                  <a:srgbClr val="4E9A06"/>
                </a:solidFill>
              </a:rPr>
              <a:t>'</a:t>
            </a:r>
            <a:r>
              <a:rPr lang="en-US" sz="2400" dirty="0" err="1">
                <a:solidFill>
                  <a:srgbClr val="4E9A06"/>
                </a:solidFill>
              </a:rPr>
              <a:t>git</a:t>
            </a:r>
            <a:r>
              <a:rPr lang="en-US" sz="2400" dirty="0">
                <a:solidFill>
                  <a:srgbClr val="4E9A06"/>
                </a:solidFill>
              </a:rPr>
              <a:t>' </a:t>
            </a:r>
            <a:r>
              <a:rPr lang="en-US" sz="24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action </a:t>
            </a:r>
            <a:r>
              <a:rPr lang="en-US" sz="2400" dirty="0">
                <a:solidFill>
                  <a:srgbClr val="4E9A06"/>
                </a:solidFill>
              </a:rPr>
              <a:t>:install</a:t>
            </a:r>
          </a:p>
          <a:p>
            <a:r>
              <a:rPr lang="en-US" sz="2400" b="1" dirty="0">
                <a:solidFill>
                  <a:srgbClr val="204A87"/>
                </a:solidFill>
              </a:rPr>
              <a:t>end</a:t>
            </a:r>
          </a:p>
          <a:p>
            <a:endParaRPr lang="en-US" sz="2400" dirty="0"/>
          </a:p>
          <a:p>
            <a:r>
              <a:rPr lang="en-US" sz="2400" dirty="0">
                <a:solidFill>
                  <a:srgbClr val="000000"/>
                </a:solidFill>
              </a:rPr>
              <a:t>file </a:t>
            </a:r>
            <a:r>
              <a:rPr lang="en-US" sz="2400" dirty="0">
                <a:solidFill>
                  <a:srgbClr val="4E9A06"/>
                </a:solidFill>
              </a:rPr>
              <a:t>'/home/chef/.</a:t>
            </a:r>
            <a:r>
              <a:rPr lang="en-US" sz="2400" dirty="0" err="1">
                <a:solidFill>
                  <a:srgbClr val="4E9A06"/>
                </a:solidFill>
              </a:rPr>
              <a:t>gitconfig</a:t>
            </a:r>
            <a:r>
              <a:rPr lang="en-US" sz="2400" dirty="0">
                <a:solidFill>
                  <a:srgbClr val="4E9A06"/>
                </a:solidFill>
              </a:rPr>
              <a:t>' </a:t>
            </a:r>
            <a:r>
              <a:rPr lang="en-US" sz="24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content </a:t>
            </a:r>
            <a:r>
              <a:rPr lang="en-US" sz="2400" dirty="0">
                <a:solidFill>
                  <a:srgbClr val="4E9A06"/>
                </a:solidFill>
              </a:rPr>
              <a:t>"[user]\n  name</a:t>
            </a:r>
            <a:r>
              <a:rPr lang="en-US" sz="2400" dirty="0" smtClean="0">
                <a:solidFill>
                  <a:srgbClr val="4E9A06"/>
                </a:solidFill>
              </a:rPr>
              <a:t>=John Doe\</a:t>
            </a:r>
            <a:r>
              <a:rPr lang="en-US" sz="2400" dirty="0">
                <a:solidFill>
                  <a:srgbClr val="4E9A06"/>
                </a:solidFill>
              </a:rPr>
              <a:t>n  email</a:t>
            </a:r>
            <a:r>
              <a:rPr lang="en-US" sz="2400" dirty="0" smtClean="0">
                <a:solidFill>
                  <a:srgbClr val="4E9A06"/>
                </a:solidFill>
              </a:rPr>
              <a:t>=</a:t>
            </a:r>
            <a:r>
              <a:rPr lang="en-US" sz="2400" dirty="0" err="1" smtClean="0">
                <a:solidFill>
                  <a:srgbClr val="4E9A06"/>
                </a:solidFill>
              </a:rPr>
              <a:t>jdoe@example</a:t>
            </a:r>
            <a:r>
              <a:rPr lang="en-US" sz="2400" dirty="0" smtClean="0">
                <a:solidFill>
                  <a:srgbClr val="4E9A06"/>
                </a:solidFill>
              </a:rPr>
              <a:t>\</a:t>
            </a:r>
            <a:r>
              <a:rPr lang="en-US" sz="2400" dirty="0">
                <a:solidFill>
                  <a:srgbClr val="4E9A06"/>
                </a:solidFill>
              </a:rPr>
              <a:t>n"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user </a:t>
            </a:r>
            <a:r>
              <a:rPr lang="en-US" sz="2400" dirty="0">
                <a:solidFill>
                  <a:srgbClr val="4E9A06"/>
                </a:solidFill>
              </a:rPr>
              <a:t>'chef'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group </a:t>
            </a:r>
            <a:r>
              <a:rPr lang="en-US" sz="2400" dirty="0">
                <a:solidFill>
                  <a:srgbClr val="4E9A06"/>
                </a:solidFill>
              </a:rPr>
              <a:t>'chef'</a:t>
            </a:r>
          </a:p>
          <a:p>
            <a:r>
              <a:rPr lang="en-US" sz="2400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~/</a:t>
            </a:r>
            <a:r>
              <a:rPr lang="en-US" dirty="0" err="1" smtClean="0"/>
              <a:t>git.rb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package[</a:t>
            </a:r>
            <a:r>
              <a:rPr lang="en-US" dirty="0" err="1"/>
              <a:t>git</a:t>
            </a:r>
            <a:r>
              <a:rPr lang="en-US" dirty="0"/>
              <a:t>] action install</a:t>
            </a:r>
          </a:p>
          <a:p>
            <a:r>
              <a:rPr lang="en-US" dirty="0"/>
              <a:t>    - install version 1.7.1-3.el6_4.1 of package </a:t>
            </a:r>
            <a:r>
              <a:rPr lang="en-US" dirty="0" err="1"/>
              <a:t>git</a:t>
            </a:r>
            <a:endParaRPr lang="en-US" dirty="0"/>
          </a:p>
          <a:p>
            <a:r>
              <a:rPr lang="en-US" dirty="0"/>
              <a:t>  * file[/home/chef/.</a:t>
            </a:r>
            <a:r>
              <a:rPr lang="en-US" dirty="0" err="1"/>
              <a:t>gitconfig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file /home/chef/.</a:t>
            </a:r>
            <a:r>
              <a:rPr lang="en-US" dirty="0" err="1"/>
              <a:t>gitconfig</a:t>
            </a:r>
            <a:endParaRPr lang="en-US" dirty="0"/>
          </a:p>
          <a:p>
            <a:r>
              <a:rPr lang="en-US" dirty="0"/>
              <a:t>    - update content in file /home/chef/.</a:t>
            </a:r>
            <a:r>
              <a:rPr lang="en-US" dirty="0" err="1"/>
              <a:t>gitconfig</a:t>
            </a:r>
            <a:r>
              <a:rPr lang="en-US" dirty="0"/>
              <a:t> from none to 259950</a:t>
            </a:r>
          </a:p>
          <a:p>
            <a:r>
              <a:rPr lang="en-US" dirty="0"/>
              <a:t>    --- /home/chef/.</a:t>
            </a:r>
            <a:r>
              <a:rPr lang="en-US" dirty="0" err="1"/>
              <a:t>gitconfig</a:t>
            </a:r>
            <a:r>
              <a:rPr lang="en-US" dirty="0"/>
              <a:t>   2014-09-24 00:24:13.558127555 +0000</a:t>
            </a:r>
          </a:p>
          <a:p>
            <a:r>
              <a:rPr lang="en-US" dirty="0"/>
              <a:t>    +++ /</a:t>
            </a:r>
            <a:r>
              <a:rPr lang="en-US" dirty="0" err="1"/>
              <a:t>tmp</a:t>
            </a:r>
            <a:r>
              <a:rPr lang="en-US" dirty="0"/>
              <a:t>/..gitconfig20140924-10180-1ij68vq  2014-09-24 00:24:13.559127555 +0000</a:t>
            </a:r>
          </a:p>
          <a:p>
            <a:r>
              <a:rPr lang="en-US" dirty="0"/>
              <a:t>    @@ -1 +1,4 @@</a:t>
            </a:r>
          </a:p>
          <a:p>
            <a:r>
              <a:rPr lang="en-US" dirty="0"/>
              <a:t>    +[user]</a:t>
            </a:r>
          </a:p>
          <a:p>
            <a:r>
              <a:rPr lang="en-US" dirty="0"/>
              <a:t>    +  name</a:t>
            </a:r>
            <a:r>
              <a:rPr lang="en-US" dirty="0" smtClean="0"/>
              <a:t>=John Doe</a:t>
            </a:r>
            <a:endParaRPr lang="en-US" dirty="0"/>
          </a:p>
          <a:p>
            <a:r>
              <a:rPr lang="en-US" dirty="0"/>
              <a:t>    +  email</a:t>
            </a:r>
            <a:r>
              <a:rPr lang="en-US" dirty="0" smtClean="0"/>
              <a:t>=</a:t>
            </a:r>
            <a:r>
              <a:rPr lang="en-US" dirty="0" err="1" smtClean="0"/>
              <a:t>jdoe@example.com</a:t>
            </a:r>
            <a:endParaRPr lang="en-US" dirty="0"/>
          </a:p>
          <a:p>
            <a:r>
              <a:rPr lang="en-US" dirty="0"/>
              <a:t>    - change owner from '' to 'chef'</a:t>
            </a:r>
          </a:p>
          <a:p>
            <a:r>
              <a:rPr lang="en-US" dirty="0"/>
              <a:t>    - change group from '' to 'chef'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sudo</a:t>
            </a:r>
            <a:r>
              <a:rPr lang="en-US" dirty="0"/>
              <a:t> chef-apply </a:t>
            </a:r>
            <a:r>
              <a:rPr lang="en-US" dirty="0" smtClean="0"/>
              <a:t>~/</a:t>
            </a:r>
            <a:r>
              <a:rPr lang="en-US" dirty="0" err="1"/>
              <a:t>git.rb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2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</a:t>
            </a:r>
            <a:r>
              <a:rPr lang="en-US" dirty="0" smtClean="0"/>
              <a:t>4 </a:t>
            </a:r>
            <a:r>
              <a:rPr lang="en-US" dirty="0"/>
              <a:t>– Manage Data &amp; Policy Separately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 Install </a:t>
            </a:r>
            <a:r>
              <a:rPr lang="en-US" dirty="0" err="1" smtClean="0"/>
              <a:t>git</a:t>
            </a:r>
            <a:r>
              <a:rPr lang="en-US" dirty="0" smtClean="0"/>
              <a:t>?</a:t>
            </a:r>
          </a:p>
          <a:p>
            <a:pPr marL="742950" indent="-742950">
              <a:buFont typeface="+mj-lt"/>
              <a:buAutoNum type="arabicPeriod" startAt="2"/>
            </a:pPr>
            <a:r>
              <a:rPr lang="en-US" dirty="0" smtClean="0"/>
              <a:t>Create a chef-repo</a:t>
            </a:r>
          </a:p>
          <a:p>
            <a:pPr marL="742950" indent="-742950">
              <a:buFont typeface="+mj-lt"/>
              <a:buAutoNum type="arabicPeriod" startAt="2"/>
            </a:pPr>
            <a:r>
              <a:rPr lang="en-US" dirty="0" smtClean="0"/>
              <a:t>Create a cookbook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93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chef-repo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 cookbooks and other policy files should be stored in a version control system</a:t>
            </a:r>
          </a:p>
          <a:p>
            <a:r>
              <a:rPr lang="en-US" dirty="0" smtClean="0"/>
              <a:t>Create a directory named </a:t>
            </a:r>
            <a:r>
              <a:rPr lang="en-US" dirty="0" smtClean="0">
                <a:latin typeface="Courier New"/>
                <a:cs typeface="Courier New"/>
              </a:rPr>
              <a:t>chef-repo</a:t>
            </a:r>
          </a:p>
          <a:p>
            <a:r>
              <a:rPr lang="en-US" dirty="0" smtClean="0"/>
              <a:t>Manage that directory as a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870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is a Language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Learning Chef is like learning the basics of a language</a:t>
            </a:r>
          </a:p>
          <a:p>
            <a:pPr lvl="1"/>
            <a:r>
              <a:rPr lang="en-US" dirty="0" smtClean="0"/>
              <a:t>80% fluency reached quickly</a:t>
            </a:r>
          </a:p>
          <a:p>
            <a:pPr lvl="1"/>
            <a:r>
              <a:rPr lang="en-US" dirty="0" smtClean="0"/>
              <a:t>20% just takes practice</a:t>
            </a:r>
          </a:p>
          <a:p>
            <a:r>
              <a:rPr lang="en-US" dirty="0" smtClean="0"/>
              <a:t>The best way to </a:t>
            </a:r>
            <a:r>
              <a:rPr lang="en-US" b="1" i="1" dirty="0" smtClean="0"/>
              <a:t>LEARN</a:t>
            </a:r>
            <a:r>
              <a:rPr lang="en-US" dirty="0" smtClean="0"/>
              <a:t> Chef is to </a:t>
            </a:r>
            <a:r>
              <a:rPr lang="en-US" b="1" i="1" dirty="0" smtClean="0"/>
              <a:t>USE</a:t>
            </a:r>
            <a:r>
              <a:rPr lang="en-US" dirty="0" smtClean="0"/>
              <a:t> Chef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98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 is an executable command line tool for</a:t>
            </a:r>
          </a:p>
          <a:p>
            <a:pPr lvl="1"/>
            <a:r>
              <a:rPr lang="en-US" dirty="0" smtClean="0"/>
              <a:t>generating cookbooks, recipes, and other things that make up your Chef code</a:t>
            </a:r>
          </a:p>
          <a:p>
            <a:pPr lvl="1"/>
            <a:r>
              <a:rPr lang="en-US" dirty="0" smtClean="0"/>
              <a:t>ensuring </a:t>
            </a:r>
            <a:r>
              <a:rPr lang="en-US" dirty="0" err="1" smtClean="0"/>
              <a:t>RubyGems</a:t>
            </a:r>
            <a:r>
              <a:rPr lang="en-US" dirty="0" smtClean="0"/>
              <a:t> are downloaded properly for your development environment</a:t>
            </a:r>
          </a:p>
          <a:p>
            <a:pPr lvl="1"/>
            <a:r>
              <a:rPr lang="en-US" dirty="0" smtClean="0"/>
              <a:t>verifying that all the components are installed and configured correctly</a:t>
            </a:r>
          </a:p>
          <a:p>
            <a:r>
              <a:rPr lang="en-US" dirty="0" smtClean="0"/>
              <a:t>Included with </a:t>
            </a:r>
            <a:r>
              <a:rPr lang="en-US" dirty="0" err="1" smtClean="0"/>
              <a:t>ChefDK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Usage: chef generate GENERATOR [options]</a:t>
            </a:r>
          </a:p>
          <a:p>
            <a:endParaRPr lang="en-US" dirty="0"/>
          </a:p>
          <a:p>
            <a:r>
              <a:rPr lang="en-US" dirty="0"/>
              <a:t>Available generators:</a:t>
            </a:r>
          </a:p>
          <a:p>
            <a:r>
              <a:rPr lang="en-US" dirty="0"/>
              <a:t>  app        Generate an application repo</a:t>
            </a:r>
          </a:p>
          <a:p>
            <a:r>
              <a:rPr lang="en-US" dirty="0"/>
              <a:t>  cookbook   Generate a single cookbook</a:t>
            </a:r>
          </a:p>
          <a:p>
            <a:r>
              <a:rPr lang="en-US" dirty="0"/>
              <a:t>  recipe     Generate a new recipe</a:t>
            </a:r>
          </a:p>
          <a:p>
            <a:r>
              <a:rPr lang="en-US" dirty="0"/>
              <a:t>  attribute  Generate an attributes file</a:t>
            </a:r>
          </a:p>
          <a:p>
            <a:r>
              <a:rPr lang="en-US" dirty="0"/>
              <a:t>  template   Generate a file template</a:t>
            </a:r>
          </a:p>
          <a:p>
            <a:r>
              <a:rPr lang="en-US" dirty="0"/>
              <a:t>  file       Generate a cookbook file</a:t>
            </a:r>
          </a:p>
          <a:p>
            <a:r>
              <a:rPr lang="en-US" dirty="0"/>
              <a:t>  </a:t>
            </a:r>
            <a:r>
              <a:rPr lang="en-US" dirty="0" err="1"/>
              <a:t>lwrp</a:t>
            </a:r>
            <a:r>
              <a:rPr lang="en-US" dirty="0"/>
              <a:t>       Generate a lightweight resource/provider</a:t>
            </a:r>
          </a:p>
          <a:p>
            <a:r>
              <a:rPr lang="en-US" dirty="0"/>
              <a:t>  repo       Generate a Chef policy repository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Courier New"/>
                <a:cs typeface="Courier New"/>
              </a:rPr>
              <a:t>chef</a:t>
            </a:r>
            <a:r>
              <a:rPr lang="en-US" dirty="0" smtClean="0"/>
              <a:t> generate?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chef generate --help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14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Usage: chef generate repo NAME [options]</a:t>
            </a:r>
          </a:p>
          <a:p>
            <a:r>
              <a:rPr lang="en-US" sz="1400" dirty="0"/>
              <a:t>    -C, --copyright COPYRIGHT        Name of the copyright holder - defaults to 'The Authors'</a:t>
            </a:r>
          </a:p>
          <a:p>
            <a:r>
              <a:rPr lang="en-US" sz="1400" dirty="0"/>
              <a:t>    -m, --email EMAIL                Email address of the author - defaults to '</a:t>
            </a:r>
            <a:r>
              <a:rPr lang="en-US" sz="1400" dirty="0" err="1"/>
              <a:t>you@example.com</a:t>
            </a:r>
            <a:r>
              <a:rPr lang="en-US" sz="1400" dirty="0"/>
              <a:t>'</a:t>
            </a:r>
          </a:p>
          <a:p>
            <a:r>
              <a:rPr lang="en-US" sz="1400" dirty="0"/>
              <a:t>    -I, --license LICENSE            </a:t>
            </a:r>
            <a:r>
              <a:rPr lang="en-US" sz="1400" dirty="0" err="1"/>
              <a:t>all_rights</a:t>
            </a:r>
            <a:r>
              <a:rPr lang="en-US" sz="1400" dirty="0"/>
              <a:t>, apache2, </a:t>
            </a:r>
            <a:r>
              <a:rPr lang="en-US" sz="1400" dirty="0" err="1"/>
              <a:t>mit</a:t>
            </a:r>
            <a:r>
              <a:rPr lang="en-US" sz="1400" dirty="0"/>
              <a:t>, gplv2, gplv3 - defaults to </a:t>
            </a:r>
            <a:r>
              <a:rPr lang="en-US" sz="1400" dirty="0" err="1"/>
              <a:t>all_rights</a:t>
            </a:r>
            <a:endParaRPr lang="en-US" sz="1400" dirty="0"/>
          </a:p>
          <a:p>
            <a:r>
              <a:rPr lang="en-US" sz="1400" dirty="0"/>
              <a:t>    -p, --policy-only                Create a repository for policy only, not cookbooks</a:t>
            </a:r>
          </a:p>
          <a:p>
            <a:r>
              <a:rPr lang="en-US" sz="1400" dirty="0"/>
              <a:t>    -g GENERATOR_COOKBOOK_PATH,      Use GENERATOR_COOKBOOK_PATH for the </a:t>
            </a:r>
            <a:r>
              <a:rPr lang="en-US" sz="1400" dirty="0" err="1"/>
              <a:t>code_generator</a:t>
            </a:r>
            <a:r>
              <a:rPr lang="en-US" sz="1400" dirty="0"/>
              <a:t> cookbook</a:t>
            </a:r>
          </a:p>
          <a:p>
            <a:r>
              <a:rPr lang="en-US" sz="1400" dirty="0"/>
              <a:t>        --generator-cookbook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generate a repo?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chef generate repo --help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35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home!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cd ~</a:t>
            </a:r>
          </a:p>
        </p:txBody>
      </p:sp>
    </p:spTree>
    <p:extLst>
      <p:ext uri="{BB962C8B-B14F-4D97-AF65-F5344CB8AC3E}">
        <p14:creationId xmlns:p14="http://schemas.microsoft.com/office/powerpoint/2010/main" val="75235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NOTE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You have a choice here:</a:t>
            </a:r>
          </a:p>
          <a:p>
            <a:pPr lvl="1"/>
            <a:r>
              <a:rPr lang="en-US" dirty="0" smtClean="0"/>
              <a:t>One repo or many?</a:t>
            </a:r>
          </a:p>
          <a:p>
            <a:pPr lvl="1"/>
            <a:r>
              <a:rPr lang="en-US" dirty="0" smtClean="0"/>
              <a:t>The following slides should be hidden if you’re only going to use many repos</a:t>
            </a:r>
          </a:p>
          <a:p>
            <a:pPr lvl="2"/>
            <a:r>
              <a:rPr lang="en-US" dirty="0" smtClean="0">
                <a:hlinkClick r:id="rId2" action="ppaction://hlinksldjump"/>
              </a:rPr>
              <a:t>Create a chef-repo</a:t>
            </a:r>
            <a:endParaRPr lang="en-US" dirty="0" smtClean="0"/>
          </a:p>
          <a:p>
            <a:pPr lvl="2"/>
            <a:r>
              <a:rPr lang="en-US" dirty="0" smtClean="0">
                <a:hlinkClick r:id="rId3" action="ppaction://hlinksldjump"/>
              </a:rPr>
              <a:t>Create a new </a:t>
            </a:r>
            <a:r>
              <a:rPr lang="en-US" dirty="0" err="1" smtClean="0">
                <a:hlinkClick r:id="rId3" action="ppaction://hlinksldjump"/>
              </a:rPr>
              <a:t>git</a:t>
            </a:r>
            <a:r>
              <a:rPr lang="en-US" dirty="0" smtClean="0">
                <a:hlinkClick r:id="rId3" action="ppaction://hlinksldjump"/>
              </a:rPr>
              <a:t> repo for this cookbook</a:t>
            </a:r>
            <a:endParaRPr lang="en-US" dirty="0" smtClean="0"/>
          </a:p>
          <a:p>
            <a:pPr lvl="2"/>
            <a:r>
              <a:rPr lang="en-US" dirty="0">
                <a:hlinkClick r:id="rId4" action="ppaction://hlinksldjump"/>
              </a:rPr>
              <a:t>Create a new git repo for this </a:t>
            </a:r>
            <a:r>
              <a:rPr lang="en-US" dirty="0" smtClean="0">
                <a:hlinkClick r:id="rId4" action="ppaction://hlinksldjump"/>
              </a:rPr>
              <a:t>cookbook</a:t>
            </a:r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048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::repo</a:t>
            </a:r>
          </a:p>
          <a:p>
            <a:r>
              <a:rPr lang="en-US" dirty="0"/>
              <a:t>  * directory[/home/chef/chef-repo] action create</a:t>
            </a:r>
          </a:p>
          <a:p>
            <a:r>
              <a:rPr lang="en-US" dirty="0"/>
              <a:t>    - create new directory /home/chef/chef-repo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r>
              <a:rPr lang="en-US" dirty="0"/>
              <a:t>  * template[/home/chef/chef-repo/LICENSE] action create</a:t>
            </a:r>
          </a:p>
          <a:p>
            <a:r>
              <a:rPr lang="en-US" dirty="0"/>
              <a:t>    - create new file /home/chef/chef-repo/LICENSE</a:t>
            </a:r>
          </a:p>
          <a:p>
            <a:r>
              <a:rPr lang="en-US" dirty="0"/>
              <a:t>    - update content in file /home/chef/chef-repo/LICENSE from none to dbc1af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[/home/chef/chef-repo/</a:t>
            </a:r>
            <a:r>
              <a:rPr lang="en-US" dirty="0" err="1"/>
              <a:t>README.md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file /home/chef/chef-repo/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/home/chef/chef-repo/</a:t>
            </a:r>
            <a:r>
              <a:rPr lang="en-US" dirty="0" err="1"/>
              <a:t>README.md</a:t>
            </a:r>
            <a:r>
              <a:rPr lang="en-US" dirty="0"/>
              <a:t> from none to 767ead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[/home/chef/chef-repo/</a:t>
            </a:r>
            <a:r>
              <a:rPr lang="en-US" dirty="0" err="1"/>
              <a:t>Rakefile</a:t>
            </a:r>
            <a:r>
              <a:rPr lang="en-US" dirty="0"/>
              <a:t>] action create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chef-repo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chef generate repo </a:t>
            </a:r>
            <a:r>
              <a:rPr lang="en-US" dirty="0" smtClean="0"/>
              <a:t>chef</a:t>
            </a:r>
            <a:r>
              <a:rPr lang="en-US" dirty="0"/>
              <a:t>-</a:t>
            </a:r>
            <a:r>
              <a:rPr lang="en-US" dirty="0" smtClean="0"/>
              <a:t>repo -p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275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::repo</a:t>
            </a:r>
          </a:p>
          <a:p>
            <a:r>
              <a:rPr lang="en-US" dirty="0"/>
              <a:t>  * directory[/home/chef/chef-repo] action create</a:t>
            </a:r>
          </a:p>
          <a:p>
            <a:r>
              <a:rPr lang="en-US" dirty="0"/>
              <a:t>    - create new directory /home/chef/chef-repo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r>
              <a:rPr lang="en-US" dirty="0"/>
              <a:t>  * template[/home/chef/chef-repo/LICENSE] action create</a:t>
            </a:r>
          </a:p>
          <a:p>
            <a:r>
              <a:rPr lang="en-US" dirty="0"/>
              <a:t>    - create new file /home/chef/chef-repo/LICENSE</a:t>
            </a:r>
          </a:p>
          <a:p>
            <a:r>
              <a:rPr lang="en-US" dirty="0"/>
              <a:t>    - update content in file /home/chef/chef-repo/LICENSE from none to dbc1af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[/home/chef/chef-repo/</a:t>
            </a:r>
            <a:r>
              <a:rPr lang="en-US" dirty="0" err="1"/>
              <a:t>README.md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file /home/chef/chef-repo/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/home/chef/chef-repo/</a:t>
            </a:r>
            <a:r>
              <a:rPr lang="en-US" dirty="0" err="1"/>
              <a:t>README.md</a:t>
            </a:r>
            <a:r>
              <a:rPr lang="en-US" dirty="0"/>
              <a:t> from none to 767ead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[/home/chef/chef-repo/</a:t>
            </a:r>
            <a:r>
              <a:rPr lang="en-US" dirty="0" err="1"/>
              <a:t>Rakefile</a:t>
            </a:r>
            <a:r>
              <a:rPr lang="en-US" dirty="0"/>
              <a:t>] action create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chef-repo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chef generate repo </a:t>
            </a:r>
            <a:r>
              <a:rPr lang="en-US" dirty="0" smtClean="0"/>
              <a:t>chef</a:t>
            </a:r>
            <a:r>
              <a:rPr lang="en-US" dirty="0"/>
              <a:t>-</a:t>
            </a:r>
            <a:r>
              <a:rPr lang="en-US" dirty="0" smtClean="0"/>
              <a:t>repo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80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Commit this chef-repo to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cd chef-repo</a:t>
            </a:r>
          </a:p>
        </p:txBody>
      </p:sp>
    </p:spTree>
    <p:extLst>
      <p:ext uri="{BB962C8B-B14F-4D97-AF65-F5344CB8AC3E}">
        <p14:creationId xmlns:p14="http://schemas.microsoft.com/office/powerpoint/2010/main" val="4143278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Initialized empty </a:t>
            </a:r>
            <a:r>
              <a:rPr lang="en-US" dirty="0" err="1"/>
              <a:t>Git</a:t>
            </a:r>
            <a:r>
              <a:rPr lang="en-US" dirty="0"/>
              <a:t> repository in /home/chef/chef-repo/.</a:t>
            </a:r>
            <a:r>
              <a:rPr lang="en-US" dirty="0" err="1"/>
              <a:t>git</a:t>
            </a:r>
            <a:r>
              <a:rPr lang="en-US" dirty="0"/>
              <a:t>/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this chef-repo to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48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Commit this chef-repo to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395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is a discussion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Lots of hands on labs</a:t>
            </a:r>
          </a:p>
          <a:p>
            <a:r>
              <a:rPr lang="en-US" dirty="0" smtClean="0"/>
              <a:t>Lots of typing</a:t>
            </a:r>
          </a:p>
          <a:p>
            <a:r>
              <a:rPr lang="en-US" dirty="0" smtClean="0"/>
              <a:t>Ask questions when they come to you</a:t>
            </a:r>
          </a:p>
          <a:p>
            <a:r>
              <a:rPr lang="en-US" dirty="0" smtClean="0"/>
              <a:t>Ask for help when you need it</a:t>
            </a:r>
          </a:p>
          <a:p>
            <a:r>
              <a:rPr lang="en-US" dirty="0" smtClean="0"/>
              <a:t>Help each other</a:t>
            </a:r>
          </a:p>
          <a:p>
            <a:r>
              <a:rPr lang="en-US" dirty="0" smtClean="0"/>
              <a:t>We will troubleshoot and fix bugs on the spot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189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[master (root-commit) 6774a70] Initial chef repo</a:t>
            </a:r>
          </a:p>
          <a:p>
            <a:r>
              <a:rPr lang="en-US" dirty="0"/>
              <a:t> 11 files changed, 388 insertions(+), 0 deletions(-)</a:t>
            </a:r>
          </a:p>
          <a:p>
            <a:r>
              <a:rPr lang="en-US" dirty="0"/>
              <a:t> create mode 100644 .</a:t>
            </a:r>
            <a:r>
              <a:rPr lang="en-US" dirty="0" err="1"/>
              <a:t>gitignore</a:t>
            </a:r>
            <a:endParaRPr lang="en-US" dirty="0"/>
          </a:p>
          <a:p>
            <a:r>
              <a:rPr lang="en-US" dirty="0"/>
              <a:t> create mode 100644 LICENSE</a:t>
            </a:r>
          </a:p>
          <a:p>
            <a:r>
              <a:rPr lang="en-US" dirty="0"/>
              <a:t> create mode 100644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create mode 100644 </a:t>
            </a:r>
            <a:r>
              <a:rPr lang="en-US" dirty="0" err="1"/>
              <a:t>Rakefile</a:t>
            </a:r>
            <a:endParaRPr lang="en-US" dirty="0"/>
          </a:p>
          <a:p>
            <a:r>
              <a:rPr lang="en-US" dirty="0"/>
              <a:t> create mode 100644 certificates/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create mode 100644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 create mode 100644 </a:t>
            </a:r>
            <a:r>
              <a:rPr lang="en-US" dirty="0" err="1"/>
              <a:t>config</a:t>
            </a:r>
            <a:r>
              <a:rPr lang="en-US" dirty="0"/>
              <a:t>/</a:t>
            </a:r>
            <a:r>
              <a:rPr lang="en-US" dirty="0" err="1"/>
              <a:t>rake.rb</a:t>
            </a:r>
            <a:endParaRPr lang="en-US" dirty="0"/>
          </a:p>
          <a:p>
            <a:r>
              <a:rPr lang="en-US" dirty="0"/>
              <a:t> create mode 100644 cookbooks/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create mode 100644 </a:t>
            </a:r>
            <a:r>
              <a:rPr lang="en-US" dirty="0" err="1"/>
              <a:t>data_bags</a:t>
            </a:r>
            <a:r>
              <a:rPr lang="en-US" dirty="0"/>
              <a:t>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create mode 100644 environments/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create mode 100644 roles/</a:t>
            </a:r>
            <a:r>
              <a:rPr lang="en-US" dirty="0" err="1"/>
              <a:t>README.md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Commit this chef-repo to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git</a:t>
            </a:r>
            <a:r>
              <a:rPr lang="en-US" dirty="0"/>
              <a:t> commit -m "Initial chef-repo"</a:t>
            </a:r>
          </a:p>
        </p:txBody>
      </p:sp>
    </p:spTree>
    <p:extLst>
      <p:ext uri="{BB962C8B-B14F-4D97-AF65-F5344CB8AC3E}">
        <p14:creationId xmlns:p14="http://schemas.microsoft.com/office/powerpoint/2010/main" val="413160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4 – Manage Data &amp; Policy Separately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 Install </a:t>
            </a:r>
            <a:r>
              <a:rPr lang="en-US" dirty="0" err="1" smtClean="0"/>
              <a:t>git</a:t>
            </a:r>
            <a:r>
              <a:rPr lang="en-US" dirty="0" smtClean="0"/>
              <a:t>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 Create a chef-repo</a:t>
            </a:r>
          </a:p>
          <a:p>
            <a:pPr marL="742950" indent="-742950">
              <a:buFont typeface="+mj-lt"/>
              <a:buAutoNum type="arabicPeriod" startAt="3"/>
            </a:pPr>
            <a:r>
              <a:rPr lang="en-US" dirty="0" smtClean="0"/>
              <a:t>Create a cookbook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39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Usage: chef generate cookbook NAME [options]</a:t>
            </a:r>
          </a:p>
          <a:p>
            <a:r>
              <a:rPr lang="en-US" sz="1400" dirty="0"/>
              <a:t>    -C, --copyright COPYRIGHT        Name of the copyright holder - defaults to 'The Authors'</a:t>
            </a:r>
          </a:p>
          <a:p>
            <a:r>
              <a:rPr lang="en-US" sz="1400" dirty="0"/>
              <a:t>    -m, --email EMAIL                Email address of the author - defaults to '</a:t>
            </a:r>
            <a:r>
              <a:rPr lang="en-US" sz="1400" dirty="0" err="1"/>
              <a:t>you@example.com</a:t>
            </a:r>
            <a:r>
              <a:rPr lang="en-US" sz="1400" dirty="0"/>
              <a:t>'</a:t>
            </a:r>
          </a:p>
          <a:p>
            <a:r>
              <a:rPr lang="en-US" sz="1400" dirty="0"/>
              <a:t>    -I, --license LICENSE            </a:t>
            </a:r>
            <a:r>
              <a:rPr lang="en-US" sz="1400" dirty="0" err="1"/>
              <a:t>all_rights</a:t>
            </a:r>
            <a:r>
              <a:rPr lang="en-US" sz="1400" dirty="0"/>
              <a:t>, apache2, </a:t>
            </a:r>
            <a:r>
              <a:rPr lang="en-US" sz="1400" dirty="0" err="1"/>
              <a:t>mit</a:t>
            </a:r>
            <a:r>
              <a:rPr lang="en-US" sz="1400" dirty="0"/>
              <a:t>, gplv2, gplv3 - defaults to </a:t>
            </a:r>
            <a:r>
              <a:rPr lang="en-US" sz="1400" dirty="0" err="1"/>
              <a:t>all_rights</a:t>
            </a:r>
            <a:endParaRPr lang="en-US" sz="1400" dirty="0"/>
          </a:p>
          <a:p>
            <a:r>
              <a:rPr lang="en-US" sz="1400" dirty="0"/>
              <a:t>    -g GENERATOR_COOKBOOK_PATH,      Use GENERATOR_COOKBOOK_PATH for the </a:t>
            </a:r>
            <a:r>
              <a:rPr lang="en-US" sz="1400" dirty="0" err="1"/>
              <a:t>code_generator</a:t>
            </a:r>
            <a:r>
              <a:rPr lang="en-US" sz="1400" dirty="0"/>
              <a:t> cookbook</a:t>
            </a:r>
          </a:p>
          <a:p>
            <a:r>
              <a:rPr lang="en-US" sz="1400" dirty="0"/>
              <a:t>        --generator-cookbook</a:t>
            </a:r>
          </a:p>
          <a:p>
            <a:endParaRPr lang="en-US" sz="1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 </a:t>
            </a:r>
            <a:r>
              <a:rPr lang="en-US" dirty="0" err="1" smtClean="0"/>
              <a:t>motd</a:t>
            </a:r>
            <a:r>
              <a:rPr lang="en-US" dirty="0" smtClean="0"/>
              <a:t>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chef </a:t>
            </a:r>
            <a:r>
              <a:rPr lang="en-US" dirty="0" smtClean="0"/>
              <a:t>generate cookbook </a:t>
            </a:r>
            <a:r>
              <a:rPr lang="en-US" dirty="0"/>
              <a:t>--help</a:t>
            </a:r>
          </a:p>
        </p:txBody>
      </p:sp>
    </p:spTree>
    <p:extLst>
      <p:ext uri="{BB962C8B-B14F-4D97-AF65-F5344CB8AC3E}">
        <p14:creationId xmlns:p14="http://schemas.microsoft.com/office/powerpoint/2010/main" val="39018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endParaRPr lang="en-US" sz="1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</a:t>
            </a:r>
            <a:r>
              <a:rPr lang="en-US" dirty="0" err="1" smtClean="0"/>
              <a:t>motd</a:t>
            </a:r>
            <a:r>
              <a:rPr lang="en-US" dirty="0" smtClean="0"/>
              <a:t>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cd cookbooks</a:t>
            </a:r>
          </a:p>
        </p:txBody>
      </p:sp>
    </p:spTree>
    <p:extLst>
      <p:ext uri="{BB962C8B-B14F-4D97-AF65-F5344CB8AC3E}">
        <p14:creationId xmlns:p14="http://schemas.microsoft.com/office/powerpoint/2010/main" val="163387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Compiling Cookbooks...</a:t>
            </a:r>
          </a:p>
          <a:p>
            <a:r>
              <a:rPr lang="en-US" sz="1400" dirty="0"/>
              <a:t>Recipe: </a:t>
            </a:r>
            <a:r>
              <a:rPr lang="en-US" sz="1400" dirty="0" err="1"/>
              <a:t>code_generator</a:t>
            </a:r>
            <a:r>
              <a:rPr lang="en-US" sz="1400" dirty="0"/>
              <a:t>::cookbook</a:t>
            </a:r>
          </a:p>
          <a:p>
            <a:r>
              <a:rPr lang="en-US" sz="1400" dirty="0"/>
              <a:t>  * directory[/home/chef/chef-repo/cookbooks</a:t>
            </a:r>
            <a:r>
              <a:rPr lang="en-US" sz="1400" dirty="0" smtClean="0"/>
              <a:t>/</a:t>
            </a:r>
            <a:r>
              <a:rPr lang="en-US" sz="1400" dirty="0" err="1" smtClean="0"/>
              <a:t>motd</a:t>
            </a:r>
            <a:r>
              <a:rPr lang="en-US" sz="1400" dirty="0" smtClean="0"/>
              <a:t>] </a:t>
            </a:r>
            <a:r>
              <a:rPr lang="en-US" sz="1400" dirty="0"/>
              <a:t>action create</a:t>
            </a:r>
          </a:p>
          <a:p>
            <a:r>
              <a:rPr lang="en-US" sz="1400" dirty="0"/>
              <a:t>    - create new directory /home/chef/chef-repo/cookbooks</a:t>
            </a:r>
            <a:r>
              <a:rPr lang="en-US" sz="1400" dirty="0" smtClean="0"/>
              <a:t>/</a:t>
            </a:r>
            <a:r>
              <a:rPr lang="en-US" sz="1400" dirty="0" err="1" smtClean="0"/>
              <a:t>motd</a:t>
            </a:r>
            <a:endParaRPr lang="en-US" sz="1400" dirty="0"/>
          </a:p>
          <a:p>
            <a:r>
              <a:rPr lang="en-US" sz="1400" dirty="0"/>
              <a:t>  * template[/home/chef/chef-repo/cookbooks</a:t>
            </a:r>
            <a:r>
              <a:rPr lang="en-US" sz="1400" dirty="0" smtClean="0"/>
              <a:t>/</a:t>
            </a:r>
            <a:r>
              <a:rPr lang="en-US" sz="1400" dirty="0" err="1" smtClean="0"/>
              <a:t>motd</a:t>
            </a:r>
            <a:r>
              <a:rPr lang="en-US" sz="1400" dirty="0" smtClean="0"/>
              <a:t>/</a:t>
            </a:r>
            <a:r>
              <a:rPr lang="en-US" sz="1400" dirty="0" err="1"/>
              <a:t>metadata.rb</a:t>
            </a:r>
            <a:r>
              <a:rPr lang="en-US" sz="1400" dirty="0"/>
              <a:t>] action </a:t>
            </a:r>
            <a:r>
              <a:rPr lang="en-US" sz="1400" dirty="0" err="1"/>
              <a:t>create_if_missing</a:t>
            </a:r>
            <a:endParaRPr lang="en-US" sz="1400" dirty="0"/>
          </a:p>
          <a:p>
            <a:r>
              <a:rPr lang="en-US" sz="1400" dirty="0"/>
              <a:t>    - create new file /home/chef/chef-repo/cookbooks</a:t>
            </a:r>
            <a:r>
              <a:rPr lang="en-US" sz="1400" dirty="0" smtClean="0"/>
              <a:t>/</a:t>
            </a:r>
            <a:r>
              <a:rPr lang="en-US" sz="1400" dirty="0" err="1" smtClean="0"/>
              <a:t>motd</a:t>
            </a:r>
            <a:r>
              <a:rPr lang="en-US" sz="1400" dirty="0" smtClean="0"/>
              <a:t>/</a:t>
            </a:r>
            <a:r>
              <a:rPr lang="en-US" sz="1400" dirty="0" err="1"/>
              <a:t>metadata.rb</a:t>
            </a:r>
            <a:endParaRPr lang="en-US" sz="1400" dirty="0"/>
          </a:p>
          <a:p>
            <a:r>
              <a:rPr lang="en-US" sz="1400" dirty="0"/>
              <a:t>    - update content in file /home/chef/chef-repo/cookbooks</a:t>
            </a:r>
            <a:r>
              <a:rPr lang="en-US" sz="1400" dirty="0" smtClean="0"/>
              <a:t>/</a:t>
            </a:r>
            <a:r>
              <a:rPr lang="en-US" sz="1400" dirty="0" err="1" smtClean="0"/>
              <a:t>motd</a:t>
            </a:r>
            <a:r>
              <a:rPr lang="en-US" sz="1400" dirty="0" smtClean="0"/>
              <a:t>/</a:t>
            </a:r>
            <a:r>
              <a:rPr lang="en-US" sz="1400" dirty="0" err="1"/>
              <a:t>metadata.rb</a:t>
            </a:r>
            <a:r>
              <a:rPr lang="en-US" sz="1400" dirty="0"/>
              <a:t> from none to 7852c2</a:t>
            </a:r>
          </a:p>
          <a:p>
            <a:r>
              <a:rPr lang="en-US" sz="1400" dirty="0"/>
              <a:t>    (diff output suppressed by </a:t>
            </a:r>
            <a:r>
              <a:rPr lang="en-US" sz="1400" dirty="0" err="1"/>
              <a:t>config</a:t>
            </a:r>
            <a:r>
              <a:rPr lang="en-US" sz="1400" dirty="0"/>
              <a:t>)</a:t>
            </a:r>
          </a:p>
          <a:p>
            <a:r>
              <a:rPr lang="en-US" sz="1400" dirty="0"/>
              <a:t>  * template[/home/chef/chef-repo/cookbooks</a:t>
            </a:r>
            <a:r>
              <a:rPr lang="en-US" sz="1400" dirty="0" smtClean="0"/>
              <a:t>/</a:t>
            </a:r>
            <a:r>
              <a:rPr lang="en-US" sz="1400" dirty="0" err="1" smtClean="0"/>
              <a:t>motd</a:t>
            </a:r>
            <a:r>
              <a:rPr lang="en-US" sz="1400" dirty="0" smtClean="0"/>
              <a:t>/</a:t>
            </a:r>
            <a:r>
              <a:rPr lang="en-US" sz="1400" dirty="0" err="1"/>
              <a:t>README.md</a:t>
            </a:r>
            <a:r>
              <a:rPr lang="en-US" sz="1400" dirty="0"/>
              <a:t>] action </a:t>
            </a:r>
            <a:r>
              <a:rPr lang="en-US" sz="1400" dirty="0" err="1"/>
              <a:t>create_if_missing</a:t>
            </a:r>
            <a:endParaRPr lang="en-US" sz="1400" dirty="0"/>
          </a:p>
          <a:p>
            <a:r>
              <a:rPr lang="en-US" sz="1400" dirty="0"/>
              <a:t>  ...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chef generate cookbook </a:t>
            </a:r>
            <a:r>
              <a:rPr lang="en-US" dirty="0" err="1" smtClean="0"/>
              <a:t>motd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894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new </a:t>
            </a:r>
            <a:r>
              <a:rPr lang="en-US" dirty="0" err="1" smtClean="0"/>
              <a:t>git</a:t>
            </a:r>
            <a:r>
              <a:rPr lang="en-US" dirty="0" smtClean="0"/>
              <a:t> repo for this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</a:t>
            </a:r>
            <a:r>
              <a:rPr lang="en-US" dirty="0" err="1" smtClean="0"/>
              <a:t>motd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479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Initialized empty </a:t>
            </a:r>
            <a:r>
              <a:rPr lang="en-US" dirty="0" err="1"/>
              <a:t>Git</a:t>
            </a:r>
            <a:r>
              <a:rPr lang="en-US" dirty="0"/>
              <a:t> repository in /home/chef/chef-repo/cookbooks/apache/.</a:t>
            </a:r>
            <a:r>
              <a:rPr lang="en-US" dirty="0" err="1"/>
              <a:t>git</a:t>
            </a:r>
            <a:r>
              <a:rPr lang="en-US" dirty="0"/>
              <a:t>/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new </a:t>
            </a:r>
            <a:r>
              <a:rPr lang="en-US" dirty="0" err="1" smtClean="0"/>
              <a:t>git</a:t>
            </a:r>
            <a:r>
              <a:rPr lang="en-US" dirty="0" smtClean="0"/>
              <a:t> repo for this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155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Commit the initial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713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[master (root-commit) af2b629] initial apache recipe, does nothing</a:t>
            </a:r>
          </a:p>
          <a:p>
            <a:r>
              <a:rPr lang="en-US" dirty="0"/>
              <a:t> 6 files changed, 144 insertions(+), 0 deletions(-)</a:t>
            </a:r>
          </a:p>
          <a:p>
            <a:r>
              <a:rPr lang="en-US" dirty="0"/>
              <a:t> create mode 100644 .</a:t>
            </a:r>
            <a:r>
              <a:rPr lang="en-US" dirty="0" err="1"/>
              <a:t>kitchen.yml</a:t>
            </a:r>
            <a:endParaRPr lang="en-US" dirty="0"/>
          </a:p>
          <a:p>
            <a:r>
              <a:rPr lang="en-US" dirty="0"/>
              <a:t> create mode 100644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 create mode 100644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create mode 100644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 create mode 100644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create mode 100644 recipes/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Commit the initial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 anchor="ctr" anchorCtr="0">
            <a:normAutofit fontScale="85000" lnSpcReduction="10000"/>
          </a:bodyPr>
          <a:lstStyle/>
          <a:p>
            <a:r>
              <a:rPr lang="en-US" dirty="0" err="1"/>
              <a:t>git</a:t>
            </a:r>
            <a:r>
              <a:rPr lang="en-US" dirty="0"/>
              <a:t> commit -m "initial </a:t>
            </a:r>
            <a:r>
              <a:rPr lang="en-US" dirty="0" err="1" smtClean="0"/>
              <a:t>motd</a:t>
            </a:r>
            <a:r>
              <a:rPr lang="en-US" dirty="0" smtClean="0"/>
              <a:t> cookbook"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61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your </a:t>
            </a:r>
            <a:r>
              <a:rPr lang="en-US" dirty="0" err="1" smtClean="0"/>
              <a:t>motd.rb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cat </a:t>
            </a:r>
            <a:r>
              <a:rPr lang="en-US" dirty="0" smtClean="0"/>
              <a:t>~/</a:t>
            </a:r>
            <a:r>
              <a:rPr lang="en-US" dirty="0" err="1" smtClean="0"/>
              <a:t>motd.rb</a:t>
            </a:r>
            <a:r>
              <a:rPr lang="en-US" dirty="0" smtClean="0"/>
              <a:t> &gt;</a:t>
            </a:r>
            <a:r>
              <a:rPr lang="en-US" dirty="0"/>
              <a:t>&gt; </a:t>
            </a:r>
            <a:r>
              <a:rPr lang="en-US" dirty="0" err="1" smtClean="0"/>
              <a:t>motd</a:t>
            </a:r>
            <a:r>
              <a:rPr lang="en-US" dirty="0" smtClean="0"/>
              <a:t>/recipes</a:t>
            </a:r>
            <a:r>
              <a:rPr lang="en-US" dirty="0"/>
              <a:t>/</a:t>
            </a:r>
            <a:r>
              <a:rPr lang="en-US" dirty="0" err="1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24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 an Introduction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Today is just an Introduction to testing your automation code with Chef and it’s tools</a:t>
            </a:r>
          </a:p>
          <a:p>
            <a:r>
              <a:rPr lang="en-US" dirty="0" smtClean="0"/>
              <a:t>We’ll cover lots of topics but won’t go too deep on any of them</a:t>
            </a:r>
          </a:p>
          <a:p>
            <a:r>
              <a:rPr lang="en-US" dirty="0" smtClean="0"/>
              <a:t>Any discussion that takes us too far off the path will be captured</a:t>
            </a:r>
          </a:p>
          <a:p>
            <a:pPr lvl="1"/>
            <a:r>
              <a:rPr lang="en-US" dirty="0" smtClean="0"/>
              <a:t>We will return to these topics as time permits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66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the recipe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1" dirty="0">
                <a:solidFill>
                  <a:srgbClr val="8F5902"/>
                </a:solidFill>
              </a:rPr>
              <a:t>#</a:t>
            </a:r>
          </a:p>
          <a:p>
            <a:r>
              <a:rPr lang="en-US" i="1" dirty="0">
                <a:solidFill>
                  <a:srgbClr val="8F5902"/>
                </a:solidFill>
              </a:rPr>
              <a:t># Cookbook Name:: </a:t>
            </a:r>
            <a:r>
              <a:rPr lang="en-US" i="1" dirty="0" err="1" smtClean="0">
                <a:solidFill>
                  <a:srgbClr val="8F5902"/>
                </a:solidFill>
              </a:rPr>
              <a:t>motd</a:t>
            </a:r>
            <a:endParaRPr lang="en-US" i="1" dirty="0">
              <a:solidFill>
                <a:srgbClr val="8F5902"/>
              </a:solidFill>
            </a:endParaRPr>
          </a:p>
          <a:p>
            <a:r>
              <a:rPr lang="en-US" i="1" dirty="0">
                <a:solidFill>
                  <a:srgbClr val="8F5902"/>
                </a:solidFill>
              </a:rPr>
              <a:t># Recipe:: default</a:t>
            </a:r>
          </a:p>
          <a:p>
            <a:r>
              <a:rPr lang="en-US" i="1" dirty="0">
                <a:solidFill>
                  <a:srgbClr val="8F5902"/>
                </a:solidFill>
              </a:rPr>
              <a:t>#</a:t>
            </a:r>
          </a:p>
          <a:p>
            <a:r>
              <a:rPr lang="en-US" i="1" dirty="0">
                <a:solidFill>
                  <a:srgbClr val="8F5902"/>
                </a:solidFill>
              </a:rPr>
              <a:t># Copyright (c) 2014 The Authors, All Rights Reserved.</a:t>
            </a:r>
          </a:p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etc</a:t>
            </a:r>
            <a:r>
              <a:rPr lang="en-US" dirty="0">
                <a:solidFill>
                  <a:srgbClr val="4E9A06"/>
                </a:solidFill>
              </a:rPr>
              <a:t>/</a:t>
            </a:r>
            <a:r>
              <a:rPr lang="en-US" dirty="0" err="1">
                <a:solidFill>
                  <a:srgbClr val="4E9A06"/>
                </a:solidFill>
              </a:rPr>
              <a:t>motd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content </a:t>
            </a:r>
            <a:r>
              <a:rPr lang="en-US" dirty="0">
                <a:solidFill>
                  <a:srgbClr val="4E9A06"/>
                </a:solidFill>
              </a:rPr>
              <a:t>"Property of COMPANY NAME"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action </a:t>
            </a:r>
            <a:r>
              <a:rPr lang="en-US" dirty="0">
                <a:solidFill>
                  <a:srgbClr val="4E9A06"/>
                </a:solidFill>
              </a:rPr>
              <a:t>:create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mode </a:t>
            </a:r>
            <a:r>
              <a:rPr lang="en-US" dirty="0">
                <a:solidFill>
                  <a:srgbClr val="4E9A06"/>
                </a:solidFill>
              </a:rPr>
              <a:t>"0644"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owner </a:t>
            </a:r>
            <a:r>
              <a:rPr lang="en-US" dirty="0">
                <a:solidFill>
                  <a:srgbClr val="4E9A06"/>
                </a:solidFill>
              </a:rPr>
              <a:t>"root"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group </a:t>
            </a:r>
            <a:r>
              <a:rPr lang="en-US" dirty="0">
                <a:solidFill>
                  <a:srgbClr val="4E9A06"/>
                </a:solidFill>
              </a:rPr>
              <a:t>"root"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~/chef-repo/</a:t>
            </a:r>
            <a:r>
              <a:rPr lang="en-US" dirty="0" err="1" smtClean="0"/>
              <a:t>motd</a:t>
            </a:r>
            <a:r>
              <a:rPr lang="en-US" dirty="0" smtClean="0"/>
              <a:t>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897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ll about Chef ... — Chef Docs.jpg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1015" b="-41015"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resource should we use?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err="1" smtClean="0"/>
              <a:t>cookbook_file</a:t>
            </a:r>
            <a:endParaRPr lang="en-US" dirty="0" smtClean="0"/>
          </a:p>
          <a:p>
            <a:r>
              <a:rPr lang="en-US" dirty="0" smtClean="0"/>
              <a:t>file</a:t>
            </a:r>
          </a:p>
          <a:p>
            <a:r>
              <a:rPr lang="en-US" dirty="0" err="1" smtClean="0"/>
              <a:t>remote_file</a:t>
            </a:r>
            <a:endParaRPr lang="en-US" dirty="0" smtClean="0"/>
          </a:p>
          <a:p>
            <a:r>
              <a:rPr lang="en-US" dirty="0" smtClean="0"/>
              <a:t>template</a:t>
            </a:r>
            <a:endParaRPr lang="en-US" dirty="0"/>
          </a:p>
        </p:txBody>
      </p:sp>
      <p:sp>
        <p:nvSpPr>
          <p:cNvPr id="3" name="Frame 2"/>
          <p:cNvSpPr/>
          <p:nvPr/>
        </p:nvSpPr>
        <p:spPr bwMode="auto">
          <a:xfrm>
            <a:off x="1677458" y="1963209"/>
            <a:ext cx="1333500" cy="31750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4" name="Frame 3"/>
          <p:cNvSpPr/>
          <p:nvPr/>
        </p:nvSpPr>
        <p:spPr bwMode="auto">
          <a:xfrm>
            <a:off x="11093097" y="2009070"/>
            <a:ext cx="428625" cy="25400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Frame 6"/>
          <p:cNvSpPr/>
          <p:nvPr/>
        </p:nvSpPr>
        <p:spPr bwMode="auto">
          <a:xfrm>
            <a:off x="8219722" y="2559403"/>
            <a:ext cx="904875" cy="31750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Frame 7"/>
          <p:cNvSpPr/>
          <p:nvPr/>
        </p:nvSpPr>
        <p:spPr bwMode="auto">
          <a:xfrm>
            <a:off x="1998486" y="2532944"/>
            <a:ext cx="1079500" cy="28575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98274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cookbook_file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file stored in the cookbook contains the content of the file.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pt-BR" dirty="0" err="1" smtClean="0"/>
              <a:t>motd</a:t>
            </a:r>
            <a:endParaRPr lang="pt-BR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pt-BR" dirty="0"/>
              <a:t>├── </a:t>
            </a:r>
            <a:r>
              <a:rPr lang="pt-BR" dirty="0" err="1" smtClean="0"/>
              <a:t>Berksfile</a:t>
            </a:r>
            <a:endParaRPr lang="pt-BR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pt-BR" dirty="0"/>
              <a:t>├── </a:t>
            </a:r>
            <a:r>
              <a:rPr lang="pt-BR" dirty="0" err="1" smtClean="0"/>
              <a:t>README.md</a:t>
            </a:r>
            <a:endParaRPr lang="pt-BR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pt-BR" dirty="0"/>
              <a:t>├── </a:t>
            </a:r>
            <a:r>
              <a:rPr lang="pt-BR" dirty="0" err="1" smtClean="0"/>
              <a:t>chefignore</a:t>
            </a:r>
            <a:endParaRPr lang="pt-BR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pt-BR" b="1" dirty="0"/>
              <a:t>├── </a:t>
            </a:r>
            <a:r>
              <a:rPr lang="pt-BR" b="1" dirty="0" smtClean="0"/>
              <a:t>files</a:t>
            </a:r>
            <a:endParaRPr lang="pt-BR" b="1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pt-BR" b="1" dirty="0"/>
              <a:t>│   └── </a:t>
            </a:r>
            <a:r>
              <a:rPr lang="pt-BR" b="1" dirty="0" smtClean="0"/>
              <a:t>default</a:t>
            </a:r>
            <a:endParaRPr lang="pt-BR" b="1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pt-BR" b="1" dirty="0"/>
              <a:t>│       └── </a:t>
            </a:r>
            <a:r>
              <a:rPr lang="pt-BR" b="1" dirty="0" err="1" smtClean="0"/>
              <a:t>motd</a:t>
            </a:r>
            <a:endParaRPr lang="pt-BR" b="1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pt-BR" dirty="0"/>
              <a:t>├── </a:t>
            </a:r>
            <a:r>
              <a:rPr lang="pt-BR" dirty="0" err="1" smtClean="0"/>
              <a:t>metadata.rb</a:t>
            </a:r>
            <a:endParaRPr lang="pt-BR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pt-BR" dirty="0"/>
              <a:t>├── </a:t>
            </a:r>
            <a:r>
              <a:rPr lang="pt-BR" dirty="0" err="1" smtClean="0"/>
              <a:t>recipes</a:t>
            </a:r>
            <a:endParaRPr lang="pt-BR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pt-BR" dirty="0"/>
              <a:t>    └── </a:t>
            </a:r>
            <a:r>
              <a:rPr lang="pt-BR" dirty="0" err="1"/>
              <a:t>default.rb</a:t>
            </a:r>
            <a:endParaRPr lang="pt-BR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pt-BR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9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content is described inline in the recipe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900" dirty="0">
                <a:solidFill>
                  <a:srgbClr val="000000"/>
                </a:solidFill>
              </a:rPr>
              <a:t>file </a:t>
            </a:r>
            <a:r>
              <a:rPr lang="en-US" sz="1900" dirty="0">
                <a:solidFill>
                  <a:srgbClr val="4E9A06"/>
                </a:solidFill>
              </a:rPr>
              <a:t>"/</a:t>
            </a:r>
            <a:r>
              <a:rPr lang="en-US" sz="1900" dirty="0" err="1">
                <a:solidFill>
                  <a:srgbClr val="4E9A06"/>
                </a:solidFill>
              </a:rPr>
              <a:t>etc</a:t>
            </a:r>
            <a:r>
              <a:rPr lang="en-US" sz="1900" dirty="0">
                <a:solidFill>
                  <a:srgbClr val="4E9A06"/>
                </a:solidFill>
              </a:rPr>
              <a:t>/</a:t>
            </a:r>
            <a:r>
              <a:rPr lang="en-US" sz="1900" dirty="0" err="1">
                <a:solidFill>
                  <a:srgbClr val="4E9A06"/>
                </a:solidFill>
              </a:rPr>
              <a:t>motd</a:t>
            </a:r>
            <a:r>
              <a:rPr lang="en-US" sz="1900" dirty="0">
                <a:solidFill>
                  <a:srgbClr val="4E9A06"/>
                </a:solidFill>
              </a:rPr>
              <a:t>" </a:t>
            </a:r>
            <a:r>
              <a:rPr lang="en-US" sz="19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900" dirty="0"/>
              <a:t>  </a:t>
            </a:r>
            <a:r>
              <a:rPr lang="en-US" sz="1900" b="1" dirty="0">
                <a:solidFill>
                  <a:srgbClr val="000000"/>
                </a:solidFill>
              </a:rPr>
              <a:t>content </a:t>
            </a:r>
            <a:r>
              <a:rPr lang="en-US" sz="1900" b="1" dirty="0">
                <a:solidFill>
                  <a:srgbClr val="4E9A06"/>
                </a:solidFill>
              </a:rPr>
              <a:t>"Property of COMPANY NAME"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action </a:t>
            </a:r>
            <a:r>
              <a:rPr lang="en-US" sz="1900" dirty="0">
                <a:solidFill>
                  <a:srgbClr val="4E9A06"/>
                </a:solidFill>
              </a:rPr>
              <a:t>:create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mode </a:t>
            </a:r>
            <a:r>
              <a:rPr lang="en-US" sz="1900" dirty="0">
                <a:solidFill>
                  <a:srgbClr val="4E9A06"/>
                </a:solidFill>
              </a:rPr>
              <a:t>"0644"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owner </a:t>
            </a:r>
            <a:r>
              <a:rPr lang="en-US" sz="19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group </a:t>
            </a:r>
            <a:r>
              <a:rPr lang="en-US" sz="19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900" b="1" dirty="0">
                <a:solidFill>
                  <a:srgbClr val="204A87"/>
                </a:solidFill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42920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remote_file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file is stored in a remote location, such as on the web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file </a:t>
            </a:r>
            <a:r>
              <a:rPr lang="en-US" sz="2000" dirty="0">
                <a:solidFill>
                  <a:srgbClr val="4E9A06"/>
                </a:solidFill>
              </a:rPr>
              <a:t>"/</a:t>
            </a:r>
            <a:r>
              <a:rPr lang="en-US" sz="2000" dirty="0" err="1">
                <a:solidFill>
                  <a:srgbClr val="4E9A06"/>
                </a:solidFill>
              </a:rPr>
              <a:t>etc</a:t>
            </a:r>
            <a:r>
              <a:rPr lang="en-US" sz="2000" dirty="0">
                <a:solidFill>
                  <a:srgbClr val="4E9A06"/>
                </a:solidFill>
              </a:rPr>
              <a:t>/</a:t>
            </a:r>
            <a:r>
              <a:rPr lang="en-US" sz="2000" dirty="0" err="1">
                <a:solidFill>
                  <a:srgbClr val="4E9A06"/>
                </a:solidFill>
              </a:rPr>
              <a:t>motd</a:t>
            </a:r>
            <a:r>
              <a:rPr lang="en-US" sz="2000" dirty="0">
                <a:solidFill>
                  <a:srgbClr val="4E9A06"/>
                </a:solidFill>
              </a:rPr>
              <a:t>" </a:t>
            </a:r>
            <a:r>
              <a:rPr lang="en-US" sz="20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000" dirty="0"/>
              <a:t>  </a:t>
            </a:r>
            <a:r>
              <a:rPr lang="en-US" sz="2000" b="1" dirty="0" err="1" smtClean="0">
                <a:solidFill>
                  <a:srgbClr val="000000"/>
                </a:solidFill>
              </a:rPr>
              <a:t>url</a:t>
            </a:r>
            <a:r>
              <a:rPr lang="en-US" sz="2000" b="1" dirty="0" smtClean="0">
                <a:solidFill>
                  <a:srgbClr val="000000"/>
                </a:solidFill>
              </a:rPr>
              <a:t> </a:t>
            </a:r>
            <a:r>
              <a:rPr lang="en-US" sz="2000" b="1" dirty="0" smtClean="0">
                <a:solidFill>
                  <a:srgbClr val="4E9A06"/>
                </a:solidFill>
              </a:rPr>
              <a:t>"http://</a:t>
            </a:r>
            <a:r>
              <a:rPr lang="en-US" sz="2000" b="1" dirty="0" err="1" smtClean="0">
                <a:solidFill>
                  <a:srgbClr val="4E9A06"/>
                </a:solidFill>
              </a:rPr>
              <a:t>some.where.com</a:t>
            </a:r>
            <a:r>
              <a:rPr lang="en-US" sz="2000" b="1" dirty="0" smtClean="0">
                <a:solidFill>
                  <a:srgbClr val="4E9A06"/>
                </a:solidFill>
              </a:rPr>
              <a:t>/</a:t>
            </a:r>
            <a:r>
              <a:rPr lang="en-US" sz="2000" b="1" dirty="0" err="1" smtClean="0">
                <a:solidFill>
                  <a:srgbClr val="4E9A06"/>
                </a:solidFill>
              </a:rPr>
              <a:t>motd</a:t>
            </a:r>
            <a:r>
              <a:rPr lang="en-US" sz="2000" b="1" dirty="0" smtClean="0">
                <a:solidFill>
                  <a:srgbClr val="4E9A06"/>
                </a:solidFill>
              </a:rPr>
              <a:t>"</a:t>
            </a:r>
            <a:endParaRPr lang="en-US" sz="2000" b="1" dirty="0">
              <a:solidFill>
                <a:srgbClr val="4E9A06"/>
              </a:solidFill>
            </a:endParaRPr>
          </a:p>
          <a:p>
            <a:r>
              <a:rPr lang="en-US" sz="2000" dirty="0"/>
              <a:t>  </a:t>
            </a:r>
            <a:r>
              <a:rPr lang="en-US" sz="2000" dirty="0">
                <a:solidFill>
                  <a:srgbClr val="000000"/>
                </a:solidFill>
              </a:rPr>
              <a:t>action </a:t>
            </a:r>
            <a:r>
              <a:rPr lang="en-US" sz="2000" dirty="0">
                <a:solidFill>
                  <a:srgbClr val="4E9A06"/>
                </a:solidFill>
              </a:rPr>
              <a:t>:create</a:t>
            </a:r>
          </a:p>
          <a:p>
            <a:r>
              <a:rPr lang="en-US" sz="2000" dirty="0"/>
              <a:t>  </a:t>
            </a:r>
            <a:r>
              <a:rPr lang="en-US" sz="2000" dirty="0">
                <a:solidFill>
                  <a:srgbClr val="000000"/>
                </a:solidFill>
              </a:rPr>
              <a:t>mode </a:t>
            </a:r>
            <a:r>
              <a:rPr lang="en-US" sz="2000" dirty="0">
                <a:solidFill>
                  <a:srgbClr val="4E9A06"/>
                </a:solidFill>
              </a:rPr>
              <a:t>"0644"</a:t>
            </a:r>
          </a:p>
          <a:p>
            <a:r>
              <a:rPr lang="en-US" sz="2000" dirty="0"/>
              <a:t>  </a:t>
            </a:r>
            <a:r>
              <a:rPr lang="en-US" sz="2000" dirty="0">
                <a:solidFill>
                  <a:srgbClr val="000000"/>
                </a:solidFill>
              </a:rPr>
              <a:t>owner </a:t>
            </a:r>
            <a:r>
              <a:rPr lang="en-US" sz="20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2000" dirty="0"/>
              <a:t>  </a:t>
            </a:r>
            <a:r>
              <a:rPr lang="en-US" sz="2000" dirty="0">
                <a:solidFill>
                  <a:srgbClr val="000000"/>
                </a:solidFill>
              </a:rPr>
              <a:t>group </a:t>
            </a:r>
            <a:r>
              <a:rPr lang="en-US" sz="20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2000" b="1" dirty="0">
                <a:solidFill>
                  <a:srgbClr val="204A87"/>
                </a:solidFill>
              </a:rPr>
              <a:t>end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3548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template file is stored as part of the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pt-BR" sz="2000" dirty="0" err="1" smtClean="0">
                <a:solidFill>
                  <a:srgbClr val="3E4346"/>
                </a:solidFill>
              </a:rPr>
              <a:t>motd</a:t>
            </a:r>
            <a:endParaRPr lang="pt-BR" sz="2000" dirty="0">
              <a:solidFill>
                <a:srgbClr val="3E4346"/>
              </a:solidFill>
            </a:endParaRPr>
          </a:p>
          <a:p>
            <a:r>
              <a:rPr lang="pt-BR" sz="2000" dirty="0" smtClean="0">
                <a:solidFill>
                  <a:srgbClr val="3E4346"/>
                </a:solidFill>
              </a:rPr>
              <a:t>├</a:t>
            </a:r>
            <a:r>
              <a:rPr lang="pt-BR" sz="2000" dirty="0">
                <a:solidFill>
                  <a:srgbClr val="3E4346"/>
                </a:solidFill>
              </a:rPr>
              <a:t>── </a:t>
            </a:r>
            <a:r>
              <a:rPr lang="pt-BR" sz="2000" dirty="0" err="1">
                <a:solidFill>
                  <a:srgbClr val="3E4346"/>
                </a:solidFill>
              </a:rPr>
              <a:t>Berksfile</a:t>
            </a:r>
            <a:endParaRPr lang="pt-BR" sz="2000" dirty="0">
              <a:solidFill>
                <a:srgbClr val="3E4346"/>
              </a:solidFill>
            </a:endParaRPr>
          </a:p>
          <a:p>
            <a:r>
              <a:rPr lang="pt-BR" sz="2000" dirty="0" smtClean="0">
                <a:solidFill>
                  <a:srgbClr val="3E4346"/>
                </a:solidFill>
              </a:rPr>
              <a:t>├</a:t>
            </a:r>
            <a:r>
              <a:rPr lang="pt-BR" sz="2000" dirty="0">
                <a:solidFill>
                  <a:srgbClr val="3E4346"/>
                </a:solidFill>
              </a:rPr>
              <a:t>── </a:t>
            </a:r>
            <a:r>
              <a:rPr lang="pt-BR" sz="2000" dirty="0" err="1">
                <a:solidFill>
                  <a:srgbClr val="3E4346"/>
                </a:solidFill>
              </a:rPr>
              <a:t>README.md</a:t>
            </a:r>
            <a:endParaRPr lang="pt-BR" sz="2000" dirty="0">
              <a:solidFill>
                <a:srgbClr val="3E4346"/>
              </a:solidFill>
            </a:endParaRPr>
          </a:p>
          <a:p>
            <a:r>
              <a:rPr lang="pt-BR" sz="2000" dirty="0" smtClean="0">
                <a:solidFill>
                  <a:srgbClr val="3E4346"/>
                </a:solidFill>
              </a:rPr>
              <a:t>├</a:t>
            </a:r>
            <a:r>
              <a:rPr lang="pt-BR" sz="2000" dirty="0">
                <a:solidFill>
                  <a:srgbClr val="3E4346"/>
                </a:solidFill>
              </a:rPr>
              <a:t>── </a:t>
            </a:r>
            <a:r>
              <a:rPr lang="pt-BR" sz="2000" dirty="0" err="1">
                <a:solidFill>
                  <a:srgbClr val="3E4346"/>
                </a:solidFill>
              </a:rPr>
              <a:t>chefignore</a:t>
            </a:r>
            <a:endParaRPr lang="pt-BR" sz="2000" dirty="0">
              <a:solidFill>
                <a:srgbClr val="3E4346"/>
              </a:solidFill>
            </a:endParaRPr>
          </a:p>
          <a:p>
            <a:r>
              <a:rPr lang="pt-BR" sz="2000" dirty="0" smtClean="0">
                <a:solidFill>
                  <a:srgbClr val="3E4346"/>
                </a:solidFill>
              </a:rPr>
              <a:t>├</a:t>
            </a:r>
            <a:r>
              <a:rPr lang="pt-BR" sz="2000" dirty="0">
                <a:solidFill>
                  <a:srgbClr val="3E4346"/>
                </a:solidFill>
              </a:rPr>
              <a:t>── </a:t>
            </a:r>
            <a:r>
              <a:rPr lang="pt-BR" sz="2000" dirty="0" err="1" smtClean="0">
                <a:solidFill>
                  <a:srgbClr val="3E4346"/>
                </a:solidFill>
              </a:rPr>
              <a:t>metadata.rb</a:t>
            </a:r>
            <a:endParaRPr lang="pt-BR" sz="2000" dirty="0">
              <a:solidFill>
                <a:srgbClr val="3E4346"/>
              </a:solidFill>
            </a:endParaRPr>
          </a:p>
          <a:p>
            <a:r>
              <a:rPr lang="pt-BR" sz="2000" dirty="0">
                <a:solidFill>
                  <a:srgbClr val="3E4346"/>
                </a:solidFill>
              </a:rPr>
              <a:t>├── </a:t>
            </a:r>
            <a:r>
              <a:rPr lang="pt-BR" sz="2000" dirty="0" err="1" smtClean="0">
                <a:solidFill>
                  <a:srgbClr val="3E4346"/>
                </a:solidFill>
              </a:rPr>
              <a:t>recipes</a:t>
            </a:r>
            <a:endParaRPr lang="pt-BR" sz="2000" dirty="0">
              <a:solidFill>
                <a:srgbClr val="3E4346"/>
              </a:solidFill>
            </a:endParaRPr>
          </a:p>
          <a:p>
            <a:r>
              <a:rPr lang="pt-BR" sz="2000" dirty="0">
                <a:solidFill>
                  <a:srgbClr val="3E4346"/>
                </a:solidFill>
              </a:rPr>
              <a:t>│   └── </a:t>
            </a:r>
            <a:r>
              <a:rPr lang="pt-BR" sz="2000" dirty="0" err="1" smtClean="0">
                <a:solidFill>
                  <a:srgbClr val="3E4346"/>
                </a:solidFill>
              </a:rPr>
              <a:t>default.rb</a:t>
            </a:r>
            <a:endParaRPr lang="pt-BR" sz="2000" dirty="0">
              <a:solidFill>
                <a:srgbClr val="3E4346"/>
              </a:solidFill>
            </a:endParaRPr>
          </a:p>
          <a:p>
            <a:r>
              <a:rPr lang="pt-BR" sz="2000" b="1" dirty="0">
                <a:solidFill>
                  <a:srgbClr val="3E4346"/>
                </a:solidFill>
              </a:rPr>
              <a:t>└── </a:t>
            </a:r>
            <a:r>
              <a:rPr lang="pt-BR" sz="2000" b="1" dirty="0" err="1" smtClean="0">
                <a:solidFill>
                  <a:srgbClr val="3E4346"/>
                </a:solidFill>
              </a:rPr>
              <a:t>templates</a:t>
            </a:r>
            <a:endParaRPr lang="pt-BR" sz="2000" b="1" dirty="0">
              <a:solidFill>
                <a:srgbClr val="3E4346"/>
              </a:solidFill>
            </a:endParaRPr>
          </a:p>
          <a:p>
            <a:r>
              <a:rPr lang="pt-BR" sz="2000" b="1" dirty="0">
                <a:solidFill>
                  <a:srgbClr val="3E4346"/>
                </a:solidFill>
              </a:rPr>
              <a:t>    └── </a:t>
            </a:r>
            <a:r>
              <a:rPr lang="pt-BR" sz="2000" b="1" dirty="0" smtClean="0">
                <a:solidFill>
                  <a:srgbClr val="3E4346"/>
                </a:solidFill>
              </a:rPr>
              <a:t>default</a:t>
            </a:r>
            <a:endParaRPr lang="pt-BR" sz="2000" b="1" dirty="0">
              <a:solidFill>
                <a:srgbClr val="3E4346"/>
              </a:solidFill>
            </a:endParaRPr>
          </a:p>
          <a:p>
            <a:r>
              <a:rPr lang="pt-BR" sz="2000" b="1" dirty="0">
                <a:solidFill>
                  <a:srgbClr val="3E4346"/>
                </a:solidFill>
              </a:rPr>
              <a:t>        └── </a:t>
            </a:r>
            <a:r>
              <a:rPr lang="pt-BR" sz="2000" b="1" dirty="0" err="1">
                <a:solidFill>
                  <a:srgbClr val="3E4346"/>
                </a:solidFill>
              </a:rPr>
              <a:t>motd.erb</a:t>
            </a:r>
            <a:endParaRPr lang="pt-BR" sz="2000" b="1" dirty="0">
              <a:solidFill>
                <a:srgbClr val="3E4346"/>
              </a:solidFill>
            </a:endParaRPr>
          </a:p>
          <a:p>
            <a:endParaRPr lang="pt-BR" sz="2000" dirty="0">
              <a:solidFill>
                <a:srgbClr val="3E43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58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template file is stored as part of the cookbook and rendered to create the file.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6181344" y="1143001"/>
            <a:ext cx="5486400" cy="409222"/>
          </a:xfrm>
        </p:spPr>
        <p:txBody>
          <a:bodyPr>
            <a:normAutofit/>
          </a:bodyPr>
          <a:lstStyle/>
          <a:p>
            <a:r>
              <a:rPr lang="en-US" sz="2000" b="1" dirty="0" err="1" smtClean="0">
                <a:solidFill>
                  <a:srgbClr val="3E4346"/>
                </a:solidFill>
              </a:rPr>
              <a:t>motd</a:t>
            </a:r>
            <a:r>
              <a:rPr lang="en-US" sz="2000" b="1" dirty="0" smtClean="0">
                <a:solidFill>
                  <a:srgbClr val="3E4346"/>
                </a:solidFill>
              </a:rPr>
              <a:t>/templates/default/</a:t>
            </a:r>
            <a:r>
              <a:rPr lang="en-US" sz="2000" b="1" dirty="0" err="1" smtClean="0">
                <a:solidFill>
                  <a:srgbClr val="3E4346"/>
                </a:solidFill>
              </a:rPr>
              <a:t>motd.erb</a:t>
            </a:r>
            <a:endParaRPr lang="en-US" sz="2000" b="1" dirty="0">
              <a:solidFill>
                <a:srgbClr val="3E4346"/>
              </a:solidFill>
            </a:endParaRPr>
          </a:p>
        </p:txBody>
      </p:sp>
      <p:sp>
        <p:nvSpPr>
          <p:cNvPr id="6" name="Content Placeholder 3"/>
          <p:cNvSpPr txBox="1">
            <a:spLocks/>
          </p:cNvSpPr>
          <p:nvPr/>
        </p:nvSpPr>
        <p:spPr bwMode="white">
          <a:xfrm>
            <a:off x="6178522" y="1735668"/>
            <a:ext cx="5486400" cy="4662310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 vert="horz" wrap="square" lIns="91440" tIns="0" rIns="9144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Courier New"/>
                <a:ea typeface="+mn-ea"/>
                <a:cs typeface="Courier New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smtClean="0">
                <a:solidFill>
                  <a:srgbClr val="3E4346"/>
                </a:solidFill>
              </a:rPr>
              <a:t>Property of &lt;%= @company_name %&gt;</a:t>
            </a:r>
            <a:endParaRPr lang="en-US" sz="2000" dirty="0">
              <a:solidFill>
                <a:srgbClr val="3E43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526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resource should we use?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cookbook_file</a:t>
            </a:r>
            <a:r>
              <a:rPr lang="en-US" dirty="0" smtClean="0"/>
              <a:t> – static file, within the cookbook</a:t>
            </a:r>
          </a:p>
          <a:p>
            <a:r>
              <a:rPr lang="en-US" dirty="0" smtClean="0"/>
              <a:t>file – content managed inline</a:t>
            </a:r>
          </a:p>
          <a:p>
            <a:r>
              <a:rPr lang="en-US" dirty="0" err="1" smtClean="0"/>
              <a:t>remote_file</a:t>
            </a:r>
            <a:r>
              <a:rPr lang="en-US" dirty="0" smtClean="0"/>
              <a:t> – static file, obtained from a URL</a:t>
            </a:r>
          </a:p>
          <a:p>
            <a:r>
              <a:rPr lang="en-US" dirty="0" smtClean="0"/>
              <a:t>template – dynamic content based on ERB template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76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Resource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An ERB template stored as part of our cookbook</a:t>
            </a:r>
          </a:p>
        </p:txBody>
      </p:sp>
    </p:spTree>
    <p:extLst>
      <p:ext uri="{BB962C8B-B14F-4D97-AF65-F5344CB8AC3E}">
        <p14:creationId xmlns:p14="http://schemas.microsoft.com/office/powerpoint/2010/main" val="424930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the recipe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1" dirty="0">
                <a:solidFill>
                  <a:srgbClr val="8F5902"/>
                </a:solidFill>
              </a:rPr>
              <a:t>#</a:t>
            </a:r>
          </a:p>
          <a:p>
            <a:r>
              <a:rPr lang="en-US" i="1" dirty="0">
                <a:solidFill>
                  <a:srgbClr val="8F5902"/>
                </a:solidFill>
              </a:rPr>
              <a:t># Cookbook Name:: </a:t>
            </a:r>
            <a:r>
              <a:rPr lang="en-US" i="1" dirty="0" err="1" smtClean="0">
                <a:solidFill>
                  <a:srgbClr val="8F5902"/>
                </a:solidFill>
              </a:rPr>
              <a:t>motd</a:t>
            </a:r>
            <a:endParaRPr lang="en-US" i="1" dirty="0">
              <a:solidFill>
                <a:srgbClr val="8F5902"/>
              </a:solidFill>
            </a:endParaRPr>
          </a:p>
          <a:p>
            <a:r>
              <a:rPr lang="en-US" i="1" dirty="0">
                <a:solidFill>
                  <a:srgbClr val="8F5902"/>
                </a:solidFill>
              </a:rPr>
              <a:t># Recipe:: default</a:t>
            </a:r>
          </a:p>
          <a:p>
            <a:r>
              <a:rPr lang="en-US" i="1" dirty="0">
                <a:solidFill>
                  <a:srgbClr val="8F5902"/>
                </a:solidFill>
              </a:rPr>
              <a:t>#</a:t>
            </a:r>
          </a:p>
          <a:p>
            <a:r>
              <a:rPr lang="en-US" i="1" dirty="0">
                <a:solidFill>
                  <a:srgbClr val="8F5902"/>
                </a:solidFill>
              </a:rPr>
              <a:t># Copyright (c) 2014 The Authors, All Rights Reserved.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template </a:t>
            </a:r>
            <a:r>
              <a:rPr lang="en-US" dirty="0" smtClean="0">
                <a:solidFill>
                  <a:srgbClr val="4E9A06"/>
                </a:solidFill>
              </a:rPr>
              <a:t>”/</a:t>
            </a:r>
            <a:r>
              <a:rPr lang="en-US" dirty="0" err="1" smtClean="0">
                <a:solidFill>
                  <a:srgbClr val="4E9A06"/>
                </a:solidFill>
              </a:rPr>
              <a:t>etc</a:t>
            </a:r>
            <a:r>
              <a:rPr lang="en-US" dirty="0" smtClean="0">
                <a:solidFill>
                  <a:srgbClr val="4E9A06"/>
                </a:solidFill>
              </a:rPr>
              <a:t>/</a:t>
            </a:r>
            <a:r>
              <a:rPr lang="en-US" dirty="0" err="1" smtClean="0">
                <a:solidFill>
                  <a:srgbClr val="4E9A06"/>
                </a:solidFill>
              </a:rPr>
              <a:t>motd</a:t>
            </a:r>
            <a:r>
              <a:rPr lang="en-US" dirty="0" smtClean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action </a:t>
            </a:r>
            <a:r>
              <a:rPr lang="en-US" dirty="0">
                <a:solidFill>
                  <a:srgbClr val="4E9A06"/>
                </a:solidFill>
              </a:rPr>
              <a:t>:create</a:t>
            </a:r>
          </a:p>
          <a:p>
            <a:r>
              <a:rPr lang="en-US" dirty="0"/>
              <a:t>  </a:t>
            </a:r>
            <a:r>
              <a:rPr lang="en-US" dirty="0" smtClean="0">
                <a:solidFill>
                  <a:srgbClr val="000000"/>
                </a:solidFill>
              </a:rPr>
              <a:t>source </a:t>
            </a:r>
            <a:r>
              <a:rPr lang="en-US" dirty="0" smtClean="0">
                <a:solidFill>
                  <a:srgbClr val="4E9A06"/>
                </a:solidFill>
              </a:rPr>
              <a:t>"</a:t>
            </a:r>
            <a:r>
              <a:rPr lang="en-US" dirty="0" err="1" smtClean="0">
                <a:solidFill>
                  <a:srgbClr val="4E9A06"/>
                </a:solidFill>
              </a:rPr>
              <a:t>motd.erb</a:t>
            </a:r>
            <a:r>
              <a:rPr lang="en-US" dirty="0" smtClean="0">
                <a:solidFill>
                  <a:srgbClr val="4E9A06"/>
                </a:solidFill>
              </a:rPr>
              <a:t>"</a:t>
            </a:r>
            <a:endParaRPr lang="en-US" dirty="0">
              <a:solidFill>
                <a:srgbClr val="4E9A06"/>
              </a:solidFill>
            </a:endParaRP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mode </a:t>
            </a:r>
            <a:r>
              <a:rPr lang="en-US" dirty="0" smtClean="0">
                <a:solidFill>
                  <a:srgbClr val="4E9A06"/>
                </a:solidFill>
              </a:rPr>
              <a:t>”0644"</a:t>
            </a:r>
            <a:endParaRPr lang="en-US" dirty="0">
              <a:solidFill>
                <a:srgbClr val="4E9A06"/>
              </a:solidFill>
            </a:endParaRP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owner </a:t>
            </a:r>
            <a:r>
              <a:rPr lang="en-US" dirty="0" smtClean="0">
                <a:solidFill>
                  <a:srgbClr val="4E9A06"/>
                </a:solidFill>
              </a:rPr>
              <a:t>"root"</a:t>
            </a:r>
            <a:endParaRPr lang="en-US" dirty="0">
              <a:solidFill>
                <a:srgbClr val="4E9A06"/>
              </a:solidFill>
            </a:endParaRP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group </a:t>
            </a:r>
            <a:r>
              <a:rPr lang="en-US" dirty="0" smtClean="0">
                <a:solidFill>
                  <a:srgbClr val="4E9A06"/>
                </a:solidFill>
              </a:rPr>
              <a:t>"root"</a:t>
            </a:r>
            <a:endParaRPr lang="en-US" dirty="0">
              <a:solidFill>
                <a:srgbClr val="4E9A06"/>
              </a:solidFill>
            </a:endParaRP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~/chef-repo/</a:t>
            </a:r>
            <a:r>
              <a:rPr lang="en-US" dirty="0" err="1" smtClean="0"/>
              <a:t>motd</a:t>
            </a:r>
            <a:r>
              <a:rPr lang="en-US" dirty="0" smtClean="0"/>
              <a:t>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17149" y="4095880"/>
            <a:ext cx="2849976" cy="36499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816091" y="4872697"/>
            <a:ext cx="2849976" cy="105397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35633" y="5984875"/>
            <a:ext cx="681450" cy="24764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79740" y="3724275"/>
            <a:ext cx="2714509" cy="329142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33514" y="1915583"/>
            <a:ext cx="9848735" cy="179281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024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Logistics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600" dirty="0" smtClean="0"/>
              <a:t>Follow along as we go:</a:t>
            </a:r>
          </a:p>
          <a:p>
            <a:endParaRPr lang="en-US" sz="3600" dirty="0"/>
          </a:p>
          <a:p>
            <a:r>
              <a:rPr lang="en-US" sz="3600" dirty="0" smtClean="0"/>
              <a:t>github.com</a:t>
            </a:r>
            <a:r>
              <a:rPr lang="en-US" sz="3600" dirty="0" smtClean="0"/>
              <a:t>/tekbuddha/</a:t>
            </a:r>
            <a:r>
              <a:rPr lang="en-US" sz="3600" dirty="0"/>
              <a:t>chef</a:t>
            </a:r>
            <a:r>
              <a:rPr lang="en-US" sz="3600" dirty="0" smtClean="0"/>
              <a:t>-scale-2015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0252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Usage: chef generate template [path/to/cookbook] NAME [options]</a:t>
            </a:r>
          </a:p>
          <a:p>
            <a:r>
              <a:rPr lang="en-US" dirty="0"/>
              <a:t>    -C, --copyright COPYRIGHT        Name of the copyright holder - defaults to 'The Authors'</a:t>
            </a:r>
          </a:p>
          <a:p>
            <a:r>
              <a:rPr lang="en-US" dirty="0"/>
              <a:t>    -m, --email EMAIL                Email address of the author - defaults to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    -I, --license LICENSE            </a:t>
            </a:r>
            <a:r>
              <a:rPr lang="en-US" dirty="0" err="1"/>
              <a:t>all_rights</a:t>
            </a:r>
            <a:r>
              <a:rPr lang="en-US" dirty="0"/>
              <a:t>, apache2, </a:t>
            </a:r>
            <a:r>
              <a:rPr lang="en-US" dirty="0" err="1"/>
              <a:t>mit</a:t>
            </a:r>
            <a:r>
              <a:rPr lang="en-US" dirty="0"/>
              <a:t>, gplv2, gplv3 - defaults to </a:t>
            </a:r>
            <a:r>
              <a:rPr lang="en-US" dirty="0" err="1"/>
              <a:t>all_rights</a:t>
            </a:r>
            <a:endParaRPr lang="en-US" dirty="0"/>
          </a:p>
          <a:p>
            <a:r>
              <a:rPr lang="en-US" dirty="0"/>
              <a:t>    -s, --source SOURCE_FILE         Copy content from SOURCE_FILE</a:t>
            </a:r>
          </a:p>
          <a:p>
            <a:r>
              <a:rPr lang="en-US" dirty="0"/>
              <a:t>    -g GENERATOR_COOKBOOK_PATH,      Use GENERATOR_COOKBOOK_PATH for the </a:t>
            </a:r>
            <a:r>
              <a:rPr lang="en-US" dirty="0" err="1"/>
              <a:t>code_generator</a:t>
            </a:r>
            <a:r>
              <a:rPr lang="en-US" dirty="0"/>
              <a:t> cookbook</a:t>
            </a:r>
          </a:p>
          <a:p>
            <a:r>
              <a:rPr lang="en-US" dirty="0"/>
              <a:t>        --generator-cookbook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the ERB template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chef generate template --help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41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to the </a:t>
            </a:r>
            <a:r>
              <a:rPr lang="en-US" dirty="0" err="1" smtClean="0"/>
              <a:t>motd</a:t>
            </a:r>
            <a:r>
              <a:rPr lang="en-US" dirty="0" smtClean="0"/>
              <a:t> cookbook directory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~/chef-repo/cookbooks/</a:t>
            </a:r>
            <a:r>
              <a:rPr lang="en-US" dirty="0" err="1" smtClean="0"/>
              <a:t>motd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085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::template</a:t>
            </a:r>
          </a:p>
          <a:p>
            <a:r>
              <a:rPr lang="en-US" dirty="0"/>
              <a:t>  * directory[././templates/default] action create</a:t>
            </a:r>
          </a:p>
          <a:p>
            <a:r>
              <a:rPr lang="en-US" dirty="0"/>
              <a:t>    - create new directory ././templates/default</a:t>
            </a:r>
          </a:p>
          <a:p>
            <a:r>
              <a:rPr lang="en-US" dirty="0"/>
              <a:t>  * file[././templates/default</a:t>
            </a:r>
            <a:r>
              <a:rPr lang="en-US" dirty="0" smtClean="0"/>
              <a:t>/</a:t>
            </a:r>
            <a:r>
              <a:rPr lang="en-US" dirty="0" err="1" smtClean="0"/>
              <a:t>motd.erb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file ././templates/default</a:t>
            </a:r>
            <a:r>
              <a:rPr lang="en-US" dirty="0" smtClean="0"/>
              <a:t>/</a:t>
            </a:r>
            <a:r>
              <a:rPr lang="en-US" dirty="0" err="1" smtClean="0"/>
              <a:t>motd.erb</a:t>
            </a:r>
            <a:endParaRPr lang="en-US" dirty="0"/>
          </a:p>
          <a:p>
            <a:r>
              <a:rPr lang="en-US" dirty="0"/>
              <a:t>    - update content in file ././templates/default</a:t>
            </a:r>
            <a:r>
              <a:rPr lang="en-US" dirty="0" smtClean="0"/>
              <a:t>/</a:t>
            </a:r>
            <a:r>
              <a:rPr lang="en-US" dirty="0" err="1" smtClean="0"/>
              <a:t>motd.erb</a:t>
            </a:r>
            <a:r>
              <a:rPr lang="en-US" dirty="0" smtClean="0"/>
              <a:t> </a:t>
            </a:r>
            <a:r>
              <a:rPr lang="en-US" dirty="0"/>
              <a:t>from none to 315f5b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the ERB template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 anchor="ctr" anchorCtr="0">
            <a:normAutofit fontScale="77500" lnSpcReduction="20000"/>
          </a:bodyPr>
          <a:lstStyle/>
          <a:p>
            <a:r>
              <a:rPr lang="en-US" dirty="0"/>
              <a:t>chef generate template . </a:t>
            </a:r>
            <a:r>
              <a:rPr lang="en-US" dirty="0" err="1" smtClean="0"/>
              <a:t>motd</a:t>
            </a:r>
            <a:r>
              <a:rPr lang="en-US" dirty="0" smtClean="0"/>
              <a:t> -</a:t>
            </a:r>
            <a:r>
              <a:rPr lang="en-US" dirty="0"/>
              <a:t>s </a:t>
            </a:r>
            <a:r>
              <a:rPr lang="en-US" dirty="0" smtClean="0"/>
              <a:t>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motd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68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the template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8F5902"/>
                </a:solidFill>
              </a:rPr>
              <a:t>Property of COMPANY NAME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motd</a:t>
            </a:r>
            <a:r>
              <a:rPr lang="en-US" dirty="0" smtClean="0"/>
              <a:t>/templates/default/</a:t>
            </a:r>
            <a:r>
              <a:rPr lang="en-US" dirty="0" err="1" smtClean="0"/>
              <a:t>motd.erb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58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chef-apply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chef-apply does not understand cookbooks, only resources and recipes</a:t>
            </a:r>
          </a:p>
          <a:p>
            <a:r>
              <a:rPr lang="en-US" dirty="0" smtClean="0"/>
              <a:t>We cannot use chef-apply to apply the policy stored in our </a:t>
            </a:r>
            <a:r>
              <a:rPr lang="en-US" dirty="0" err="1" smtClean="0"/>
              <a:t>motd</a:t>
            </a:r>
            <a:r>
              <a:rPr lang="en-US" dirty="0" smtClean="0"/>
              <a:t> cookbook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11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chef-client </a:t>
            </a:r>
            <a:r>
              <a:rPr lang="en-US" dirty="0"/>
              <a:t>is an </a:t>
            </a:r>
            <a:r>
              <a:rPr lang="en-US" dirty="0" smtClean="0"/>
              <a:t>executable</a:t>
            </a:r>
            <a:endParaRPr lang="en-US" dirty="0"/>
          </a:p>
          <a:p>
            <a:pPr lvl="1"/>
            <a:r>
              <a:rPr lang="en-US" dirty="0" smtClean="0"/>
              <a:t>performs all actions required to bring the node into the desired state</a:t>
            </a:r>
          </a:p>
          <a:p>
            <a:pPr lvl="1"/>
            <a:r>
              <a:rPr lang="en-US" dirty="0" smtClean="0"/>
              <a:t>typically run on a regular basis</a:t>
            </a:r>
          </a:p>
          <a:p>
            <a:pPr lvl="2"/>
            <a:r>
              <a:rPr lang="en-US" dirty="0" smtClean="0"/>
              <a:t>daemon</a:t>
            </a:r>
          </a:p>
          <a:p>
            <a:pPr lvl="2"/>
            <a:r>
              <a:rPr lang="en-US" dirty="0" err="1" smtClean="0"/>
              <a:t>cron</a:t>
            </a:r>
            <a:endParaRPr lang="en-US" dirty="0" smtClean="0"/>
          </a:p>
          <a:p>
            <a:pPr lvl="2"/>
            <a:r>
              <a:rPr lang="en-US" dirty="0" smtClean="0"/>
              <a:t>Windows service</a:t>
            </a:r>
            <a:endParaRPr lang="en-US" dirty="0"/>
          </a:p>
          <a:p>
            <a:r>
              <a:rPr lang="en-US" dirty="0" smtClean="0"/>
              <a:t>Included </a:t>
            </a:r>
            <a:r>
              <a:rPr lang="en-US" dirty="0"/>
              <a:t>with </a:t>
            </a:r>
            <a:r>
              <a:rPr lang="en-US" dirty="0" err="1" smtClean="0"/>
              <a:t>ChefDK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9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 applying policies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 bwMode="auto">
          <a:xfrm>
            <a:off x="474132" y="22803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25" name="Oval 24"/>
          <p:cNvSpPr/>
          <p:nvPr/>
        </p:nvSpPr>
        <p:spPr bwMode="auto">
          <a:xfrm>
            <a:off x="4162777" y="987777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4684888" y="959555"/>
            <a:ext cx="14111" cy="5926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84888" y="1524000"/>
            <a:ext cx="310445" cy="282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7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 applying policies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 bwMode="auto">
          <a:xfrm>
            <a:off x="474132" y="22803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23" name="Oval Callout 22"/>
          <p:cNvSpPr/>
          <p:nvPr/>
        </p:nvSpPr>
        <p:spPr bwMode="auto">
          <a:xfrm>
            <a:off x="674512" y="1295400"/>
            <a:ext cx="2311400" cy="874012"/>
          </a:xfrm>
          <a:prstGeom prst="wedgeEllipseCallou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rgbClr val="3E4346"/>
                </a:solidFill>
              </a:rPr>
              <a:t>chef-client</a:t>
            </a:r>
          </a:p>
        </p:txBody>
      </p:sp>
      <p:sp>
        <p:nvSpPr>
          <p:cNvPr id="25" name="Oval 24"/>
          <p:cNvSpPr/>
          <p:nvPr/>
        </p:nvSpPr>
        <p:spPr bwMode="auto">
          <a:xfrm>
            <a:off x="4162777" y="987777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4684888" y="959555"/>
            <a:ext cx="14111" cy="5926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84888" y="1524000"/>
            <a:ext cx="310445" cy="282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220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 applying policies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4364" y="2700867"/>
            <a:ext cx="990600" cy="111760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23" idx="6"/>
          </p:cNvCxnSpPr>
          <p:nvPr/>
        </p:nvCxnSpPr>
        <p:spPr>
          <a:xfrm>
            <a:off x="2985912" y="1732406"/>
            <a:ext cx="2319865" cy="12309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755618">
            <a:off x="2878666" y="1975558"/>
            <a:ext cx="25318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50000"/>
                  </a:schemeClr>
                </a:solidFill>
              </a:rPr>
              <a:t>What policy should I follow?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474132" y="22803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23" name="Oval Callout 22"/>
          <p:cNvSpPr/>
          <p:nvPr/>
        </p:nvSpPr>
        <p:spPr bwMode="auto">
          <a:xfrm>
            <a:off x="674512" y="1295400"/>
            <a:ext cx="2311400" cy="874012"/>
          </a:xfrm>
          <a:prstGeom prst="wedgeEllipseCallou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rgbClr val="3E4346"/>
                </a:solidFill>
              </a:rPr>
              <a:t>chef-client</a:t>
            </a:r>
          </a:p>
        </p:txBody>
      </p:sp>
      <p:sp>
        <p:nvSpPr>
          <p:cNvPr id="25" name="Oval 24"/>
          <p:cNvSpPr/>
          <p:nvPr/>
        </p:nvSpPr>
        <p:spPr bwMode="auto">
          <a:xfrm>
            <a:off x="4162777" y="987777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4684888" y="959555"/>
            <a:ext cx="14111" cy="5926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84888" y="1524000"/>
            <a:ext cx="310445" cy="282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220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 applying policies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4364" y="2700867"/>
            <a:ext cx="990600" cy="111760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23" idx="6"/>
          </p:cNvCxnSpPr>
          <p:nvPr/>
        </p:nvCxnSpPr>
        <p:spPr>
          <a:xfrm>
            <a:off x="2985912" y="1732406"/>
            <a:ext cx="2319865" cy="12309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755618">
            <a:off x="2878666" y="1975558"/>
            <a:ext cx="25318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50000"/>
                  </a:schemeClr>
                </a:solidFill>
              </a:rPr>
              <a:t>What policy should I follow?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046110" y="3273778"/>
            <a:ext cx="3245556" cy="423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610555" y="2779891"/>
            <a:ext cx="2168462" cy="1107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Test &amp; Repair</a:t>
            </a:r>
          </a:p>
          <a:p>
            <a:pPr algn="ctr"/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Apply the policy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474132" y="22803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23" name="Oval Callout 22"/>
          <p:cNvSpPr/>
          <p:nvPr/>
        </p:nvSpPr>
        <p:spPr bwMode="auto">
          <a:xfrm>
            <a:off x="674512" y="1295400"/>
            <a:ext cx="2311400" cy="874012"/>
          </a:xfrm>
          <a:prstGeom prst="wedgeEllipseCallou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rgbClr val="3E4346"/>
                </a:solidFill>
              </a:rPr>
              <a:t>chef-client</a:t>
            </a:r>
          </a:p>
        </p:txBody>
      </p:sp>
      <p:sp>
        <p:nvSpPr>
          <p:cNvPr id="25" name="Oval 24"/>
          <p:cNvSpPr/>
          <p:nvPr/>
        </p:nvSpPr>
        <p:spPr bwMode="auto">
          <a:xfrm>
            <a:off x="4162777" y="987777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4684888" y="959555"/>
            <a:ext cx="14111" cy="5926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84888" y="1524000"/>
            <a:ext cx="310445" cy="282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220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Logistics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Streaming LIVE to YouTube via Google+ Hangout</a:t>
            </a:r>
          </a:p>
          <a:p>
            <a:r>
              <a:rPr lang="en-US" dirty="0" smtClean="0"/>
              <a:t>Slides in the </a:t>
            </a:r>
            <a:r>
              <a:rPr lang="en-US" dirty="0" err="1" smtClean="0"/>
              <a:t>GitHub</a:t>
            </a:r>
            <a:r>
              <a:rPr lang="en-US" dirty="0" smtClean="0"/>
              <a:t> repository</a:t>
            </a:r>
          </a:p>
          <a:p>
            <a:r>
              <a:rPr lang="en-US" dirty="0" smtClean="0"/>
              <a:t>Code will be added to </a:t>
            </a:r>
            <a:r>
              <a:rPr lang="en-US" dirty="0" err="1" smtClean="0"/>
              <a:t>GitHub</a:t>
            </a:r>
            <a:r>
              <a:rPr lang="en-US" dirty="0" smtClean="0"/>
              <a:t> as we go</a:t>
            </a:r>
          </a:p>
          <a:p>
            <a:endParaRPr lang="en-US" dirty="0"/>
          </a:p>
          <a:p>
            <a:r>
              <a:rPr lang="en-US" dirty="0" smtClean="0"/>
              <a:t>But…we have a social contract…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539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 applying policies repeatedly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4364" y="2700867"/>
            <a:ext cx="990600" cy="111760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23" idx="6"/>
          </p:cNvCxnSpPr>
          <p:nvPr/>
        </p:nvCxnSpPr>
        <p:spPr>
          <a:xfrm>
            <a:off x="2985912" y="1732406"/>
            <a:ext cx="2319865" cy="12309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755618">
            <a:off x="2878666" y="1975558"/>
            <a:ext cx="25318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50000"/>
                  </a:schemeClr>
                </a:solidFill>
              </a:rPr>
              <a:t>What policy should I follow?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046110" y="3273778"/>
            <a:ext cx="3245556" cy="423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610555" y="2779891"/>
            <a:ext cx="2168462" cy="1107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Test &amp; Repair</a:t>
            </a:r>
          </a:p>
          <a:p>
            <a:pPr algn="ctr"/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Apply the policy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5810954" y="46679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474132" y="22803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23" name="Oval Callout 22"/>
          <p:cNvSpPr/>
          <p:nvPr/>
        </p:nvSpPr>
        <p:spPr bwMode="auto">
          <a:xfrm>
            <a:off x="674512" y="1295400"/>
            <a:ext cx="2311400" cy="874012"/>
          </a:xfrm>
          <a:prstGeom prst="wedgeEllipseCallou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rgbClr val="3E4346"/>
                </a:solidFill>
              </a:rPr>
              <a:t>chef-client</a:t>
            </a:r>
          </a:p>
        </p:txBody>
      </p:sp>
      <p:sp>
        <p:nvSpPr>
          <p:cNvPr id="25" name="Oval 24"/>
          <p:cNvSpPr/>
          <p:nvPr/>
        </p:nvSpPr>
        <p:spPr bwMode="auto">
          <a:xfrm>
            <a:off x="4162777" y="987777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4684888" y="959555"/>
            <a:ext cx="14111" cy="5926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84888" y="1524000"/>
            <a:ext cx="310445" cy="282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9522177" y="3383844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33" name="Straight Arrow Connector 32"/>
          <p:cNvCxnSpPr>
            <a:endCxn id="32" idx="4"/>
          </p:cNvCxnSpPr>
          <p:nvPr/>
        </p:nvCxnSpPr>
        <p:spPr>
          <a:xfrm>
            <a:off x="10044288" y="3948290"/>
            <a:ext cx="28223" cy="53622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0044288" y="3948289"/>
            <a:ext cx="285045" cy="5926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220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 applying policies </a:t>
            </a:r>
            <a:r>
              <a:rPr lang="en-US" dirty="0"/>
              <a:t>repeatedly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4364" y="2700867"/>
            <a:ext cx="990600" cy="111760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23" idx="6"/>
          </p:cNvCxnSpPr>
          <p:nvPr/>
        </p:nvCxnSpPr>
        <p:spPr>
          <a:xfrm>
            <a:off x="2985912" y="1732406"/>
            <a:ext cx="2319865" cy="12309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755618">
            <a:off x="2878666" y="1975558"/>
            <a:ext cx="25318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50000"/>
                  </a:schemeClr>
                </a:solidFill>
              </a:rPr>
              <a:t>What policy should I follow?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046110" y="3273778"/>
            <a:ext cx="3245556" cy="423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610555" y="2779891"/>
            <a:ext cx="2168462" cy="1107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Test &amp; Repair</a:t>
            </a:r>
          </a:p>
          <a:p>
            <a:pPr algn="ctr"/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Apply the policy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5810954" y="46679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15" name="Oval Callout 14"/>
          <p:cNvSpPr/>
          <p:nvPr/>
        </p:nvSpPr>
        <p:spPr bwMode="auto">
          <a:xfrm>
            <a:off x="6011334" y="3683000"/>
            <a:ext cx="2311400" cy="874012"/>
          </a:xfrm>
          <a:prstGeom prst="wedgeEllipseCallou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rgbClr val="3E4346"/>
                </a:solidFill>
              </a:rPr>
              <a:t>chef-client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474132" y="22803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23" name="Oval Callout 22"/>
          <p:cNvSpPr/>
          <p:nvPr/>
        </p:nvSpPr>
        <p:spPr bwMode="auto">
          <a:xfrm>
            <a:off x="674512" y="1295400"/>
            <a:ext cx="2311400" cy="874012"/>
          </a:xfrm>
          <a:prstGeom prst="wedgeEllipseCallou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rgbClr val="3E4346"/>
                </a:solidFill>
              </a:rPr>
              <a:t>chef-client</a:t>
            </a:r>
          </a:p>
        </p:txBody>
      </p:sp>
      <p:sp>
        <p:nvSpPr>
          <p:cNvPr id="25" name="Oval 24"/>
          <p:cNvSpPr/>
          <p:nvPr/>
        </p:nvSpPr>
        <p:spPr bwMode="auto">
          <a:xfrm>
            <a:off x="4162777" y="987777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4684888" y="959555"/>
            <a:ext cx="14111" cy="5926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84888" y="1524000"/>
            <a:ext cx="310445" cy="282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9522177" y="3383844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33" name="Straight Arrow Connector 32"/>
          <p:cNvCxnSpPr>
            <a:endCxn id="32" idx="4"/>
          </p:cNvCxnSpPr>
          <p:nvPr/>
        </p:nvCxnSpPr>
        <p:spPr>
          <a:xfrm>
            <a:off x="10044288" y="3948290"/>
            <a:ext cx="28223" cy="53622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0044288" y="3948289"/>
            <a:ext cx="285045" cy="5926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220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 applying policies </a:t>
            </a:r>
            <a:r>
              <a:rPr lang="en-US" dirty="0"/>
              <a:t>repeatedly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4364" y="2700867"/>
            <a:ext cx="990600" cy="111760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23" idx="6"/>
          </p:cNvCxnSpPr>
          <p:nvPr/>
        </p:nvCxnSpPr>
        <p:spPr>
          <a:xfrm>
            <a:off x="2985912" y="1732406"/>
            <a:ext cx="2319865" cy="12309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755618">
            <a:off x="2878666" y="1975558"/>
            <a:ext cx="25318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50000"/>
                  </a:schemeClr>
                </a:solidFill>
              </a:rPr>
              <a:t>What policy should I follow?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046110" y="3273778"/>
            <a:ext cx="3245556" cy="423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610555" y="2779891"/>
            <a:ext cx="2168462" cy="1107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Test &amp; Repair</a:t>
            </a:r>
          </a:p>
          <a:p>
            <a:pPr algn="ctr"/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Apply the policy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5810954" y="46679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15" name="Oval Callout 14"/>
          <p:cNvSpPr/>
          <p:nvPr/>
        </p:nvSpPr>
        <p:spPr bwMode="auto">
          <a:xfrm>
            <a:off x="6011334" y="3683000"/>
            <a:ext cx="2311400" cy="874012"/>
          </a:xfrm>
          <a:prstGeom prst="wedgeEllipseCallou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rgbClr val="3E4346"/>
                </a:solidFill>
              </a:rPr>
              <a:t>chef-client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3764" y="5096933"/>
            <a:ext cx="990600" cy="1117600"/>
          </a:xfrm>
          <a:prstGeom prst="rect">
            <a:avLst/>
          </a:prstGeom>
        </p:spPr>
      </p:pic>
      <p:cxnSp>
        <p:nvCxnSpPr>
          <p:cNvPr id="17" name="Straight Arrow Connector 16"/>
          <p:cNvCxnSpPr>
            <a:stCxn id="15" idx="6"/>
          </p:cNvCxnSpPr>
          <p:nvPr/>
        </p:nvCxnSpPr>
        <p:spPr>
          <a:xfrm>
            <a:off x="8322734" y="4120006"/>
            <a:ext cx="2342443" cy="12393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 rot="1755618">
            <a:off x="8238066" y="4371624"/>
            <a:ext cx="25318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50000"/>
                  </a:schemeClr>
                </a:solidFill>
              </a:rPr>
              <a:t>What policy should I follow?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474132" y="22803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23" name="Oval Callout 22"/>
          <p:cNvSpPr/>
          <p:nvPr/>
        </p:nvSpPr>
        <p:spPr bwMode="auto">
          <a:xfrm>
            <a:off x="674512" y="1295400"/>
            <a:ext cx="2311400" cy="874012"/>
          </a:xfrm>
          <a:prstGeom prst="wedgeEllipseCallou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rgbClr val="3E4346"/>
                </a:solidFill>
              </a:rPr>
              <a:t>chef-client</a:t>
            </a:r>
          </a:p>
        </p:txBody>
      </p:sp>
      <p:sp>
        <p:nvSpPr>
          <p:cNvPr id="25" name="Oval 24"/>
          <p:cNvSpPr/>
          <p:nvPr/>
        </p:nvSpPr>
        <p:spPr bwMode="auto">
          <a:xfrm>
            <a:off x="4162777" y="987777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4684888" y="959555"/>
            <a:ext cx="14111" cy="5926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84888" y="1524000"/>
            <a:ext cx="310445" cy="282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9522177" y="3383844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33" name="Straight Arrow Connector 32"/>
          <p:cNvCxnSpPr>
            <a:endCxn id="32" idx="4"/>
          </p:cNvCxnSpPr>
          <p:nvPr/>
        </p:nvCxnSpPr>
        <p:spPr>
          <a:xfrm>
            <a:off x="10044288" y="3948290"/>
            <a:ext cx="28223" cy="53622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0044288" y="3948289"/>
            <a:ext cx="285045" cy="5926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220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 applying policies </a:t>
            </a:r>
            <a:r>
              <a:rPr lang="en-US" dirty="0"/>
              <a:t>repeatedly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4364" y="2700867"/>
            <a:ext cx="990600" cy="111760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23" idx="6"/>
          </p:cNvCxnSpPr>
          <p:nvPr/>
        </p:nvCxnSpPr>
        <p:spPr>
          <a:xfrm>
            <a:off x="2985912" y="1732406"/>
            <a:ext cx="2319865" cy="12309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755618">
            <a:off x="2878666" y="1975558"/>
            <a:ext cx="25318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50000"/>
                  </a:schemeClr>
                </a:solidFill>
              </a:rPr>
              <a:t>What policy should I follow?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046110" y="3273778"/>
            <a:ext cx="3245556" cy="423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610555" y="2779891"/>
            <a:ext cx="2168462" cy="1107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Test &amp; Repair</a:t>
            </a:r>
          </a:p>
          <a:p>
            <a:pPr algn="ctr"/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Apply the policy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5810954" y="46679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15" name="Oval Callout 14"/>
          <p:cNvSpPr/>
          <p:nvPr/>
        </p:nvSpPr>
        <p:spPr bwMode="auto">
          <a:xfrm>
            <a:off x="6011334" y="3683000"/>
            <a:ext cx="2311400" cy="874012"/>
          </a:xfrm>
          <a:prstGeom prst="wedgeEllipseCallou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rgbClr val="3E4346"/>
                </a:solidFill>
              </a:rPr>
              <a:t>chef-client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3764" y="5096933"/>
            <a:ext cx="990600" cy="1117600"/>
          </a:xfrm>
          <a:prstGeom prst="rect">
            <a:avLst/>
          </a:prstGeom>
        </p:spPr>
      </p:pic>
      <p:cxnSp>
        <p:nvCxnSpPr>
          <p:cNvPr id="17" name="Straight Arrow Connector 16"/>
          <p:cNvCxnSpPr>
            <a:stCxn id="15" idx="6"/>
          </p:cNvCxnSpPr>
          <p:nvPr/>
        </p:nvCxnSpPr>
        <p:spPr>
          <a:xfrm>
            <a:off x="8322734" y="4120006"/>
            <a:ext cx="2342443" cy="12393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 rot="1755618">
            <a:off x="8238066" y="4371624"/>
            <a:ext cx="25318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50000"/>
                  </a:schemeClr>
                </a:solidFill>
              </a:rPr>
              <a:t>What policy should I follow?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7377288" y="5754511"/>
            <a:ext cx="3245556" cy="423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969955" y="5175957"/>
            <a:ext cx="2168462" cy="1107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Test &amp; Repair</a:t>
            </a:r>
          </a:p>
          <a:p>
            <a:pPr algn="ctr"/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Apply the policy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474132" y="2280356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23" name="Oval Callout 22"/>
          <p:cNvSpPr/>
          <p:nvPr/>
        </p:nvSpPr>
        <p:spPr bwMode="auto">
          <a:xfrm>
            <a:off x="674512" y="1295400"/>
            <a:ext cx="2311400" cy="874012"/>
          </a:xfrm>
          <a:prstGeom prst="wedgeEllipseCallou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rgbClr val="3E4346"/>
                </a:solidFill>
              </a:rPr>
              <a:t>chef-client</a:t>
            </a:r>
          </a:p>
        </p:txBody>
      </p:sp>
      <p:sp>
        <p:nvSpPr>
          <p:cNvPr id="25" name="Oval 24"/>
          <p:cNvSpPr/>
          <p:nvPr/>
        </p:nvSpPr>
        <p:spPr bwMode="auto">
          <a:xfrm>
            <a:off x="4162777" y="987777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4684888" y="959555"/>
            <a:ext cx="14111" cy="5926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684888" y="1524000"/>
            <a:ext cx="310445" cy="282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9522177" y="3383844"/>
            <a:ext cx="1100667" cy="110066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33" name="Straight Arrow Connector 32"/>
          <p:cNvCxnSpPr>
            <a:endCxn id="32" idx="4"/>
          </p:cNvCxnSpPr>
          <p:nvPr/>
        </p:nvCxnSpPr>
        <p:spPr>
          <a:xfrm>
            <a:off x="10044288" y="3948290"/>
            <a:ext cx="28223" cy="53622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0044288" y="3948289"/>
            <a:ext cx="285045" cy="5926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8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 modes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 conjunction with a Chef Server</a:t>
            </a:r>
          </a:p>
          <a:p>
            <a:r>
              <a:rPr lang="en-US" dirty="0" smtClean="0"/>
              <a:t>Local mode (no Chef Server)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41845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 privileges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Usually run with elevated privileges</a:t>
            </a:r>
          </a:p>
          <a:p>
            <a:pPr lvl="1"/>
            <a:r>
              <a:rPr lang="en-US" dirty="0" smtClean="0"/>
              <a:t>root</a:t>
            </a:r>
          </a:p>
          <a:p>
            <a:pPr lvl="1"/>
            <a:r>
              <a:rPr lang="en-US" dirty="0" err="1" smtClean="0"/>
              <a:t>sudo</a:t>
            </a:r>
            <a:endParaRPr lang="en-US" dirty="0" smtClean="0"/>
          </a:p>
          <a:p>
            <a:pPr lvl="1"/>
            <a:r>
              <a:rPr lang="en-US" dirty="0" smtClean="0"/>
              <a:t>Administrator</a:t>
            </a:r>
          </a:p>
          <a:p>
            <a:r>
              <a:rPr lang="en-US" dirty="0" smtClean="0"/>
              <a:t>Can run as a normal 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52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our recipe using chef-client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~/chef-repo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61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dirty="0"/>
              <a:t>[2014-12-02T15:13:21+00:00]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11.18.0.rc.1</a:t>
            </a:r>
          </a:p>
          <a:p>
            <a:r>
              <a:rPr lang="en-US" dirty="0"/>
              <a:t>resolving cookbooks for run list: ["</a:t>
            </a:r>
            <a:r>
              <a:rPr lang="en-US" dirty="0" err="1"/>
              <a:t>motd</a:t>
            </a:r>
            <a:r>
              <a:rPr lang="en-US" dirty="0"/>
              <a:t>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err="1"/>
              <a:t>motd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1 resources</a:t>
            </a:r>
          </a:p>
          <a:p>
            <a:r>
              <a:rPr lang="en-US" dirty="0"/>
              <a:t>Recipe: </a:t>
            </a:r>
            <a:r>
              <a:rPr lang="en-US" dirty="0" err="1"/>
              <a:t>motd</a:t>
            </a:r>
            <a:r>
              <a:rPr lang="en-US" dirty="0"/>
              <a:t>::default</a:t>
            </a:r>
          </a:p>
          <a:p>
            <a:r>
              <a:rPr lang="en-US" dirty="0"/>
              <a:t>  * template[/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] action create</a:t>
            </a:r>
          </a:p>
          <a:p>
            <a:r>
              <a:rPr lang="en-US" dirty="0"/>
              <a:t>    - update content in file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 from 4fe2f6 to e989a4</a:t>
            </a:r>
          </a:p>
          <a:p>
            <a:r>
              <a:rPr lang="en-US" dirty="0"/>
              <a:t>    (no diff)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1/1 resources updated in 3.346092479 seconds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our recipe using chef-client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 anchor="ctr" anchorCtr="0">
            <a:normAutofit fontScale="70000" lnSpcReduction="20000"/>
          </a:bodyPr>
          <a:lstStyle/>
          <a:p>
            <a:r>
              <a:rPr lang="en-US" dirty="0" err="1"/>
              <a:t>sudo</a:t>
            </a:r>
            <a:r>
              <a:rPr lang="en-US" dirty="0"/>
              <a:t> chef-client --local-mode -r "recipe</a:t>
            </a:r>
            <a:r>
              <a:rPr lang="en-US" dirty="0" smtClean="0"/>
              <a:t>[</a:t>
            </a:r>
            <a:r>
              <a:rPr lang="en-US" dirty="0" err="1" smtClean="0"/>
              <a:t>motd</a:t>
            </a:r>
            <a:r>
              <a:rPr lang="en-US" dirty="0" smtClean="0"/>
              <a:t>]</a:t>
            </a:r>
            <a:r>
              <a:rPr lang="en-US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8171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chef-client applying policies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809" y="2602089"/>
            <a:ext cx="990600" cy="111760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23" idx="6"/>
          </p:cNvCxnSpPr>
          <p:nvPr/>
        </p:nvCxnSpPr>
        <p:spPr>
          <a:xfrm>
            <a:off x="4820357" y="1633628"/>
            <a:ext cx="2319865" cy="12309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755618">
            <a:off x="4713111" y="1876780"/>
            <a:ext cx="253184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50000"/>
                  </a:schemeClr>
                </a:solidFill>
              </a:rPr>
              <a:t>What policy should I follow?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3880555" y="3175000"/>
            <a:ext cx="3245556" cy="423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445000" y="2681113"/>
            <a:ext cx="2168462" cy="1107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Test &amp; Repair</a:t>
            </a:r>
          </a:p>
          <a:p>
            <a:pPr algn="ctr"/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Apply the policy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308577" y="2181578"/>
            <a:ext cx="1495778" cy="149577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4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Node</a:t>
            </a:r>
          </a:p>
        </p:txBody>
      </p:sp>
      <p:sp>
        <p:nvSpPr>
          <p:cNvPr id="23" name="Oval Callout 22"/>
          <p:cNvSpPr/>
          <p:nvPr/>
        </p:nvSpPr>
        <p:spPr bwMode="auto">
          <a:xfrm>
            <a:off x="2508957" y="1196622"/>
            <a:ext cx="2311400" cy="874012"/>
          </a:xfrm>
          <a:prstGeom prst="wedgeEllipseCallout">
            <a:avLst/>
          </a:pr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solidFill>
                  <a:srgbClr val="3E4346"/>
                </a:solidFill>
              </a:rPr>
              <a:t>chef-client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071556" y="2921001"/>
            <a:ext cx="221635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recipe[</a:t>
            </a:r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motd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]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30400" y="3793068"/>
            <a:ext cx="221635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recipe[</a:t>
            </a:r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motd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997711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4 – Manage Data &amp; Policy Separately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 Install </a:t>
            </a:r>
            <a:r>
              <a:rPr lang="en-US" dirty="0" err="1" smtClean="0"/>
              <a:t>git</a:t>
            </a:r>
            <a:r>
              <a:rPr lang="en-US" dirty="0" smtClean="0"/>
              <a:t>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 Create a chef-repo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 Create a cookbook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32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58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Separating data from policy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Storing the file’s content directly in the recipe feels wrong</a:t>
            </a:r>
          </a:p>
          <a:p>
            <a:r>
              <a:rPr lang="en-US" dirty="0" smtClean="0"/>
              <a:t>We can manage that content separately using a different resource</a:t>
            </a:r>
          </a:p>
          <a:p>
            <a:pPr lvl="1"/>
            <a:r>
              <a:rPr lang="en-US" dirty="0" err="1" smtClean="0"/>
              <a:t>cookbook_file</a:t>
            </a:r>
            <a:endParaRPr lang="en-US" dirty="0" smtClean="0"/>
          </a:p>
          <a:p>
            <a:pPr lvl="1"/>
            <a:r>
              <a:rPr lang="en-US" dirty="0" err="1"/>
              <a:t>remote_file</a:t>
            </a:r>
            <a:endParaRPr lang="en-US" dirty="0"/>
          </a:p>
          <a:p>
            <a:pPr lvl="1"/>
            <a:r>
              <a:rPr lang="en-US" dirty="0" smtClean="0"/>
              <a:t>template</a:t>
            </a:r>
          </a:p>
        </p:txBody>
      </p:sp>
    </p:spTree>
    <p:extLst>
      <p:ext uri="{BB962C8B-B14F-4D97-AF65-F5344CB8AC3E}">
        <p14:creationId xmlns:p14="http://schemas.microsoft.com/office/powerpoint/2010/main" val="122307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resource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An ERB template that is used to generate files based on the variables and logic contained within the template.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12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if…?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contents of </a:t>
            </a:r>
            <a:r>
              <a:rPr lang="en-US" dirty="0" err="1" smtClean="0"/>
              <a:t>motd</a:t>
            </a:r>
            <a:r>
              <a:rPr lang="en-US" dirty="0" smtClean="0"/>
              <a:t> should be pulled from a file in an s3 bucket?</a:t>
            </a:r>
          </a:p>
          <a:p>
            <a:r>
              <a:rPr lang="en-US" dirty="0"/>
              <a:t>The </a:t>
            </a:r>
            <a:r>
              <a:rPr lang="en-US" dirty="0" err="1" smtClean="0"/>
              <a:t>motd</a:t>
            </a:r>
            <a:r>
              <a:rPr lang="en-US" dirty="0" smtClean="0"/>
              <a:t> </a:t>
            </a:r>
            <a:r>
              <a:rPr lang="en-US" dirty="0"/>
              <a:t>file should have variable content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934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5 – Manage </a:t>
            </a:r>
            <a:r>
              <a:rPr lang="en-US" dirty="0" err="1" smtClean="0"/>
              <a:t>ntp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Create a cookbook that will manage </a:t>
            </a:r>
            <a:r>
              <a:rPr lang="en-US" dirty="0" err="1" smtClean="0"/>
              <a:t>ntp</a:t>
            </a:r>
            <a:endParaRPr lang="en-US" dirty="0" smtClean="0"/>
          </a:p>
          <a:p>
            <a:r>
              <a:rPr lang="en-US" dirty="0" smtClean="0"/>
              <a:t>Use a template to manage 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ntp.conf</a:t>
            </a:r>
            <a:endParaRPr lang="en-US" dirty="0" smtClean="0"/>
          </a:p>
          <a:p>
            <a:r>
              <a:rPr lang="en-US" dirty="0" smtClean="0"/>
              <a:t>Initially, the file’s content needn’t change from the defaults</a:t>
            </a:r>
          </a:p>
          <a:p>
            <a:endParaRPr lang="en-US" dirty="0"/>
          </a:p>
          <a:p>
            <a:r>
              <a:rPr lang="en-US" dirty="0" smtClean="0"/>
              <a:t>Packages for </a:t>
            </a:r>
            <a:r>
              <a:rPr lang="en-US" dirty="0" err="1" smtClean="0"/>
              <a:t>ntp</a:t>
            </a:r>
            <a:r>
              <a:rPr lang="en-US" dirty="0" smtClean="0"/>
              <a:t> on </a:t>
            </a:r>
            <a:r>
              <a:rPr lang="en-US" dirty="0" err="1" smtClean="0"/>
              <a:t>CentOS</a:t>
            </a:r>
            <a:r>
              <a:rPr lang="en-US" dirty="0" smtClean="0"/>
              <a:t> are</a:t>
            </a:r>
            <a:endParaRPr lang="en-US" dirty="0"/>
          </a:p>
          <a:p>
            <a:pPr lvl="1"/>
            <a:r>
              <a:rPr lang="en-US" dirty="0" err="1" smtClean="0"/>
              <a:t>ntp</a:t>
            </a:r>
            <a:endParaRPr lang="en-US" dirty="0" smtClean="0"/>
          </a:p>
          <a:p>
            <a:pPr lvl="1"/>
            <a:r>
              <a:rPr lang="en-US" dirty="0" err="1" smtClean="0"/>
              <a:t>ntpdate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57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Describing Policies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Describe the relationship between resource, recipes, and cookbooks?</a:t>
            </a:r>
          </a:p>
          <a:p>
            <a:r>
              <a:rPr lang="en-US" dirty="0" smtClean="0"/>
              <a:t>What types of files might you find in a cookbook?</a:t>
            </a:r>
          </a:p>
          <a:p>
            <a:r>
              <a:rPr lang="en-US" dirty="0" smtClean="0"/>
              <a:t>Where is the version of a cookbook specified?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08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Policies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questions can I answer for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776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Sandbox for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83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process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Write policy</a:t>
            </a:r>
          </a:p>
          <a:p>
            <a:r>
              <a:rPr lang="en-US" dirty="0" smtClean="0"/>
              <a:t>Apply policy</a:t>
            </a:r>
          </a:p>
          <a:p>
            <a:r>
              <a:rPr lang="en-US" dirty="0" smtClean="0"/>
              <a:t>Verify policy</a:t>
            </a:r>
          </a:p>
          <a:p>
            <a:endParaRPr lang="en-US" dirty="0"/>
          </a:p>
          <a:p>
            <a:r>
              <a:rPr lang="en-US" dirty="0" smtClean="0"/>
              <a:t>Not bad for the simple case, will quickly get untenable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43474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Faster Feedback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Speed-up the feedback loops with automated testing.</a:t>
            </a:r>
          </a:p>
          <a:p>
            <a:r>
              <a:rPr lang="en-US" dirty="0" smtClean="0"/>
              <a:t>Have confidence in your changes before you run them in production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28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pedantries of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Unit testing</a:t>
            </a:r>
          </a:p>
          <a:p>
            <a:r>
              <a:rPr lang="en-US" dirty="0" smtClean="0"/>
              <a:t>Integration testing</a:t>
            </a:r>
          </a:p>
          <a:p>
            <a:r>
              <a:rPr lang="en-US" dirty="0" smtClean="0"/>
              <a:t>Acceptance testing</a:t>
            </a:r>
          </a:p>
          <a:p>
            <a:r>
              <a:rPr lang="en-US" dirty="0" smtClean="0"/>
              <a:t>Functional testing</a:t>
            </a:r>
          </a:p>
          <a:p>
            <a:r>
              <a:rPr lang="en-US" dirty="0" smtClean="0"/>
              <a:t>Regression testing</a:t>
            </a:r>
          </a:p>
          <a:p>
            <a:r>
              <a:rPr lang="en-US" dirty="0" smtClean="0"/>
              <a:t>Smoke testing</a:t>
            </a:r>
          </a:p>
          <a:p>
            <a:r>
              <a:rPr lang="en-US" dirty="0" smtClean="0"/>
              <a:t>Load testing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62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Overview of Chef</a:t>
            </a:r>
          </a:p>
          <a:p>
            <a:r>
              <a:rPr lang="en-US" dirty="0"/>
              <a:t>Resources</a:t>
            </a:r>
          </a:p>
          <a:p>
            <a:r>
              <a:rPr lang="en-US" dirty="0" smtClean="0"/>
              <a:t>Describing Policies</a:t>
            </a:r>
            <a:endParaRPr lang="en-US" dirty="0"/>
          </a:p>
          <a:p>
            <a:r>
              <a:rPr lang="en-US" dirty="0" smtClean="0"/>
              <a:t>A Sandbox for testing</a:t>
            </a:r>
            <a:endParaRPr lang="en-US" dirty="0"/>
          </a:p>
          <a:p>
            <a:r>
              <a:rPr lang="en-US" dirty="0" smtClean="0"/>
              <a:t>Verifying node state</a:t>
            </a:r>
            <a:endParaRPr lang="en-US" dirty="0"/>
          </a:p>
          <a:p>
            <a:r>
              <a:rPr lang="en-US" dirty="0" smtClean="0"/>
              <a:t>Even faster feedback</a:t>
            </a:r>
            <a:endParaRPr lang="en-US" dirty="0"/>
          </a:p>
          <a:p>
            <a:r>
              <a:rPr lang="en-US" dirty="0" smtClean="0"/>
              <a:t>Clean code</a:t>
            </a:r>
          </a:p>
          <a:p>
            <a:r>
              <a:rPr lang="en-US" dirty="0" smtClean="0"/>
              <a:t>Wrap </a:t>
            </a:r>
            <a:r>
              <a:rPr lang="en-US" dirty="0"/>
              <a:t>Up</a:t>
            </a:r>
          </a:p>
        </p:txBody>
      </p:sp>
    </p:spTree>
    <p:extLst>
      <p:ext uri="{BB962C8B-B14F-4D97-AF65-F5344CB8AC3E}">
        <p14:creationId xmlns:p14="http://schemas.microsoft.com/office/powerpoint/2010/main" val="1209343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Did chef-client complete successfully?</a:t>
            </a:r>
          </a:p>
          <a:p>
            <a:r>
              <a:rPr lang="en-US" dirty="0" smtClean="0"/>
              <a:t>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 our style guide?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02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Test-driving infrastructure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We are going to use a relatively simple scenario</a:t>
            </a:r>
          </a:p>
          <a:p>
            <a:r>
              <a:rPr lang="en-US" dirty="0" smtClean="0"/>
              <a:t>We are going to explore many facets of testing</a:t>
            </a:r>
          </a:p>
          <a:p>
            <a:r>
              <a:rPr lang="en-US" dirty="0" smtClean="0"/>
              <a:t>We are going to follow a test-first, test-driven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53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Scenario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We want a custom home page available on the web.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03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6 – Create a Sandbox Environment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</a:t>
            </a:r>
            <a:r>
              <a:rPr lang="en-US" dirty="0" smtClean="0"/>
              <a:t>:  Applying recipes directly to our workstation is akin to making changes directly in production.  We should NOT do that!</a:t>
            </a:r>
          </a:p>
          <a:p>
            <a:r>
              <a:rPr lang="en-US" b="1" dirty="0" smtClean="0"/>
              <a:t>Success Criteria</a:t>
            </a:r>
            <a:r>
              <a:rPr lang="en-US" dirty="0" smtClean="0"/>
              <a:t>:  We have an isolated environment to verify the success status of a chef-client run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11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 apache cookbook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~/chef-repo/cookbooks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47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directory[/home/chef/chef-repo/cookbooks/apache] action create</a:t>
            </a:r>
          </a:p>
          <a:p>
            <a:r>
              <a:rPr lang="en-US" dirty="0"/>
              <a:t>    - create new directory /home/chef/chef-repo/cookbooks/apache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r>
              <a:rPr lang="en-US" dirty="0"/>
              <a:t>  * template[/home/chef/chef-repo/cookbooks/apache/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/home/chef/chef-repo/cookbooks/apache/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/home/chef/chef-repo/cookbooks/apache/</a:t>
            </a:r>
            <a:r>
              <a:rPr lang="en-US" dirty="0" err="1"/>
              <a:t>metadata.rb</a:t>
            </a:r>
            <a:r>
              <a:rPr lang="en-US" dirty="0"/>
              <a:t> from none to 4c0e2d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r>
              <a:rPr lang="en-US" dirty="0"/>
              <a:t>  * template[/home/chef/chef-repo/cookbooks/apache/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/home/chef/chef-repo/cookbooks/apache/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/home/chef/chef-repo/cookbooks/apache/</a:t>
            </a:r>
            <a:r>
              <a:rPr lang="en-US" dirty="0" err="1"/>
              <a:t>README.md</a:t>
            </a:r>
            <a:r>
              <a:rPr lang="en-US" dirty="0"/>
              <a:t> from none to 5c3d3a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[/home/chef/chef-repo/cookbooks/apache/</a:t>
            </a:r>
            <a:r>
              <a:rPr lang="en-US" dirty="0" err="1"/>
              <a:t>chefignore</a:t>
            </a:r>
            <a:r>
              <a:rPr lang="en-US" dirty="0"/>
              <a:t>] action create</a:t>
            </a:r>
          </a:p>
          <a:p>
            <a:r>
              <a:rPr lang="en-US" dirty="0"/>
              <a:t> 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 apache cookbook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chef generate cookbook 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87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 apache cookbook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05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 apache cookbook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401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 apache cookbook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commit –m “initial apache cookbook”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207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client success 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Requirements to verify chef-client success:</a:t>
            </a:r>
          </a:p>
          <a:p>
            <a:pPr lvl="1"/>
            <a:r>
              <a:rPr lang="en-US" dirty="0"/>
              <a:t>A target server running the same OS as </a:t>
            </a:r>
            <a:r>
              <a:rPr lang="en-US" dirty="0" smtClean="0"/>
              <a:t>production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47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Breaks!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We will take breaks as often as we need them</a:t>
            </a:r>
          </a:p>
          <a:p>
            <a:r>
              <a:rPr lang="en-US" dirty="0" smtClean="0"/>
              <a:t>We will break for lunch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20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client success 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Requirements to verify chef-client success:</a:t>
            </a:r>
          </a:p>
          <a:p>
            <a:pPr lvl="1"/>
            <a:r>
              <a:rPr lang="en-US" dirty="0"/>
              <a:t>A target server running the same OS as production</a:t>
            </a:r>
          </a:p>
          <a:p>
            <a:pPr lvl="1"/>
            <a:r>
              <a:rPr lang="en-US" dirty="0" smtClean="0"/>
              <a:t>A chef-client with access to the cookbook</a:t>
            </a:r>
          </a:p>
        </p:txBody>
      </p:sp>
    </p:spTree>
    <p:extLst>
      <p:ext uri="{BB962C8B-B14F-4D97-AF65-F5344CB8AC3E}">
        <p14:creationId xmlns:p14="http://schemas.microsoft.com/office/powerpoint/2010/main" val="169073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8861425" cy="5257800"/>
          </a:xfrm>
        </p:spPr>
        <p:txBody>
          <a:bodyPr/>
          <a:lstStyle/>
          <a:p>
            <a:r>
              <a:rPr lang="en-US" dirty="0" smtClean="0"/>
              <a:t>Test harness to execute code on one or more platforms</a:t>
            </a:r>
          </a:p>
          <a:p>
            <a:r>
              <a:rPr lang="en-US" dirty="0" smtClean="0"/>
              <a:t>Driver plugins to allow your code to run on various cloud and virtualization providers</a:t>
            </a:r>
          </a:p>
          <a:p>
            <a:r>
              <a:rPr lang="en-US" dirty="0" smtClean="0"/>
              <a:t>Includes support for many testing frameworks</a:t>
            </a:r>
          </a:p>
          <a:p>
            <a:r>
              <a:rPr lang="en-US" dirty="0" smtClean="0"/>
              <a:t>Included with </a:t>
            </a:r>
            <a:r>
              <a:rPr lang="en-US" dirty="0" err="1" smtClean="0"/>
              <a:t>ChefDK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5450" y="2428875"/>
            <a:ext cx="25146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8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Matrix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Two operating systems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032608"/>
              </p:ext>
            </p:extLst>
          </p:nvPr>
        </p:nvGraphicFramePr>
        <p:xfrm>
          <a:off x="6208890" y="1143000"/>
          <a:ext cx="1820333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453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Matrix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Two operating systems</a:t>
            </a:r>
          </a:p>
          <a:p>
            <a:r>
              <a:rPr lang="en-US" dirty="0" smtClean="0"/>
              <a:t>One recipe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9117965"/>
              </p:ext>
            </p:extLst>
          </p:nvPr>
        </p:nvGraphicFramePr>
        <p:xfrm>
          <a:off x="6208890" y="1143000"/>
          <a:ext cx="3640666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0161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Matrix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Two operating systems</a:t>
            </a:r>
          </a:p>
          <a:p>
            <a:r>
              <a:rPr lang="en-US" dirty="0" smtClean="0"/>
              <a:t>Two recipes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8462996"/>
              </p:ext>
            </p:extLst>
          </p:nvPr>
        </p:nvGraphicFramePr>
        <p:xfrm>
          <a:off x="6194779" y="1142999"/>
          <a:ext cx="5460999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938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Matrix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Three operating systems</a:t>
            </a:r>
          </a:p>
          <a:p>
            <a:r>
              <a:rPr lang="en-US" dirty="0" smtClean="0"/>
              <a:t>Two recipes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268076"/>
              </p:ext>
            </p:extLst>
          </p:nvPr>
        </p:nvGraphicFramePr>
        <p:xfrm>
          <a:off x="6208890" y="1142999"/>
          <a:ext cx="5460999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ubuntu-14.04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7816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Configuring the Kitchen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dirty="0"/>
              <a:t>driver:</a:t>
            </a:r>
          </a:p>
          <a:p>
            <a:r>
              <a:rPr lang="en-US" dirty="0"/>
              <a:t>  name: vagrant</a:t>
            </a:r>
          </a:p>
          <a:p>
            <a:endParaRPr lang="en-US" dirty="0"/>
          </a:p>
          <a:p>
            <a:r>
              <a:rPr lang="en-US" dirty="0" err="1"/>
              <a:t>provisioner</a:t>
            </a:r>
            <a:r>
              <a:rPr lang="en-US" dirty="0"/>
              <a:t>:</a:t>
            </a:r>
          </a:p>
          <a:p>
            <a:r>
              <a:rPr lang="en-US" dirty="0"/>
              <a:t>  name: </a:t>
            </a:r>
            <a:r>
              <a:rPr lang="en-US" dirty="0" err="1"/>
              <a:t>chef_zero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platforms:</a:t>
            </a:r>
          </a:p>
          <a:p>
            <a:r>
              <a:rPr lang="en-US" dirty="0"/>
              <a:t>  - name: ubuntu-12.04</a:t>
            </a:r>
          </a:p>
          <a:p>
            <a:r>
              <a:rPr lang="en-US" dirty="0"/>
              <a:t>  - name: centos-6.4</a:t>
            </a:r>
          </a:p>
          <a:p>
            <a:endParaRPr lang="en-US" dirty="0"/>
          </a:p>
          <a:p>
            <a:r>
              <a:rPr lang="en-US" dirty="0"/>
              <a:t>suites:</a:t>
            </a:r>
          </a:p>
          <a:p>
            <a:r>
              <a:rPr lang="en-US" dirty="0"/>
              <a:t>  - name: default</a:t>
            </a:r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recipe[apache::default]</a:t>
            </a:r>
          </a:p>
          <a:p>
            <a:r>
              <a:rPr lang="en-US" dirty="0"/>
              <a:t>    attributes: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apache/.</a:t>
            </a:r>
            <a:r>
              <a:rPr lang="en-US" dirty="0" err="1" smtClean="0"/>
              <a:t>kitchen.yml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156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driver - </a:t>
            </a:r>
            <a:r>
              <a:rPr lang="en-US" dirty="0"/>
              <a:t>virtualization or cloud </a:t>
            </a:r>
            <a:r>
              <a:rPr lang="en-US" dirty="0" smtClean="0"/>
              <a:t>provider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b="1" dirty="0"/>
              <a:t>driver:</a:t>
            </a:r>
          </a:p>
          <a:p>
            <a:r>
              <a:rPr lang="en-US" b="1" dirty="0"/>
              <a:t>  name: vagrant</a:t>
            </a:r>
          </a:p>
          <a:p>
            <a:endParaRPr lang="en-US" dirty="0"/>
          </a:p>
          <a:p>
            <a:r>
              <a:rPr lang="en-US" dirty="0" err="1"/>
              <a:t>provisioner</a:t>
            </a:r>
            <a:r>
              <a:rPr lang="en-US" dirty="0"/>
              <a:t>:</a:t>
            </a:r>
          </a:p>
          <a:p>
            <a:r>
              <a:rPr lang="en-US" dirty="0"/>
              <a:t>  name: </a:t>
            </a:r>
            <a:r>
              <a:rPr lang="en-US" dirty="0" err="1"/>
              <a:t>chef_zero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platforms:</a:t>
            </a:r>
          </a:p>
          <a:p>
            <a:r>
              <a:rPr lang="en-US" dirty="0"/>
              <a:t>  - name: ubuntu-12.04</a:t>
            </a:r>
          </a:p>
          <a:p>
            <a:r>
              <a:rPr lang="en-US" dirty="0"/>
              <a:t>  - name: centos-6.4</a:t>
            </a:r>
          </a:p>
          <a:p>
            <a:endParaRPr lang="en-US" dirty="0"/>
          </a:p>
          <a:p>
            <a:r>
              <a:rPr lang="en-US" dirty="0"/>
              <a:t>suites:</a:t>
            </a:r>
          </a:p>
          <a:p>
            <a:r>
              <a:rPr lang="en-US" dirty="0"/>
              <a:t>  - name: default</a:t>
            </a:r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recipe[apache::default]</a:t>
            </a:r>
          </a:p>
          <a:p>
            <a:r>
              <a:rPr lang="en-US" dirty="0"/>
              <a:t>    attributes:</a:t>
            </a:r>
          </a:p>
        </p:txBody>
      </p:sp>
    </p:spTree>
    <p:extLst>
      <p:ext uri="{BB962C8B-B14F-4D97-AF65-F5344CB8AC3E}">
        <p14:creationId xmlns:p14="http://schemas.microsoft.com/office/powerpoint/2010/main" val="31803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provisioner</a:t>
            </a:r>
            <a:r>
              <a:rPr lang="en-US" dirty="0" smtClean="0"/>
              <a:t> - </a:t>
            </a:r>
            <a:r>
              <a:rPr lang="en-US" dirty="0"/>
              <a:t>application to configure the node</a:t>
            </a:r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dirty="0"/>
              <a:t>driver:</a:t>
            </a:r>
          </a:p>
          <a:p>
            <a:r>
              <a:rPr lang="en-US" dirty="0"/>
              <a:t>  name: vagrant</a:t>
            </a:r>
          </a:p>
          <a:p>
            <a:endParaRPr lang="en-US" dirty="0"/>
          </a:p>
          <a:p>
            <a:r>
              <a:rPr lang="en-US" b="1" dirty="0" err="1"/>
              <a:t>provisioner</a:t>
            </a:r>
            <a:r>
              <a:rPr lang="en-US" b="1" dirty="0"/>
              <a:t>:</a:t>
            </a:r>
          </a:p>
          <a:p>
            <a:r>
              <a:rPr lang="en-US" b="1" dirty="0"/>
              <a:t>  name: </a:t>
            </a:r>
            <a:r>
              <a:rPr lang="en-US" b="1" dirty="0" err="1"/>
              <a:t>chef_zero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platforms:</a:t>
            </a:r>
          </a:p>
          <a:p>
            <a:r>
              <a:rPr lang="en-US" dirty="0"/>
              <a:t>  - name: ubuntu-12.04</a:t>
            </a:r>
          </a:p>
          <a:p>
            <a:r>
              <a:rPr lang="en-US" dirty="0"/>
              <a:t>  - name: centos-6.4</a:t>
            </a:r>
          </a:p>
          <a:p>
            <a:endParaRPr lang="en-US" dirty="0"/>
          </a:p>
          <a:p>
            <a:r>
              <a:rPr lang="en-US" dirty="0"/>
              <a:t>suites:</a:t>
            </a:r>
          </a:p>
          <a:p>
            <a:r>
              <a:rPr lang="en-US" dirty="0"/>
              <a:t>  - name: default</a:t>
            </a:r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recipe[apache::default]</a:t>
            </a:r>
          </a:p>
          <a:p>
            <a:r>
              <a:rPr lang="en-US" dirty="0"/>
              <a:t>    attributes:</a:t>
            </a:r>
          </a:p>
        </p:txBody>
      </p:sp>
    </p:spTree>
    <p:extLst>
      <p:ext uri="{BB962C8B-B14F-4D97-AF65-F5344CB8AC3E}">
        <p14:creationId xmlns:p14="http://schemas.microsoft.com/office/powerpoint/2010/main" val="1554983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platforms - </a:t>
            </a:r>
            <a:r>
              <a:rPr lang="en-US" dirty="0"/>
              <a:t>target operating systems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dirty="0"/>
              <a:t>driver:</a:t>
            </a:r>
          </a:p>
          <a:p>
            <a:r>
              <a:rPr lang="en-US" dirty="0"/>
              <a:t>  name: vagrant</a:t>
            </a:r>
          </a:p>
          <a:p>
            <a:endParaRPr lang="en-US" dirty="0"/>
          </a:p>
          <a:p>
            <a:r>
              <a:rPr lang="en-US" dirty="0" err="1"/>
              <a:t>provisioner</a:t>
            </a:r>
            <a:r>
              <a:rPr lang="en-US" dirty="0"/>
              <a:t>:</a:t>
            </a:r>
          </a:p>
          <a:p>
            <a:r>
              <a:rPr lang="en-US" dirty="0"/>
              <a:t>  name: </a:t>
            </a:r>
            <a:r>
              <a:rPr lang="en-US" dirty="0" err="1"/>
              <a:t>chef_zero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platforms:</a:t>
            </a:r>
          </a:p>
          <a:p>
            <a:r>
              <a:rPr lang="en-US" b="1" dirty="0"/>
              <a:t>  - name: ubuntu-12.04</a:t>
            </a:r>
          </a:p>
          <a:p>
            <a:r>
              <a:rPr lang="en-US" b="1" dirty="0"/>
              <a:t>  - name: centos-6.4</a:t>
            </a:r>
          </a:p>
          <a:p>
            <a:endParaRPr lang="en-US" dirty="0"/>
          </a:p>
          <a:p>
            <a:r>
              <a:rPr lang="en-US" dirty="0"/>
              <a:t>suites:</a:t>
            </a:r>
          </a:p>
          <a:p>
            <a:r>
              <a:rPr lang="en-US" dirty="0"/>
              <a:t>  - name: default</a:t>
            </a:r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recipe[apache::default]</a:t>
            </a:r>
          </a:p>
          <a:p>
            <a:r>
              <a:rPr lang="en-US" dirty="0"/>
              <a:t>    attributes:</a:t>
            </a:r>
          </a:p>
        </p:txBody>
      </p:sp>
    </p:spTree>
    <p:extLst>
      <p:ext uri="{BB962C8B-B14F-4D97-AF65-F5344CB8AC3E}">
        <p14:creationId xmlns:p14="http://schemas.microsoft.com/office/powerpoint/2010/main" val="199921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600" dirty="0" smtClean="0"/>
              <a:t>Have an </a:t>
            </a:r>
            <a:r>
              <a:rPr lang="en-US" sz="3600" dirty="0" err="1" smtClean="0"/>
              <a:t>ssh</a:t>
            </a:r>
            <a:r>
              <a:rPr lang="en-US" sz="3600" dirty="0" smtClean="0"/>
              <a:t> client</a:t>
            </a:r>
          </a:p>
          <a:p>
            <a:r>
              <a:rPr lang="en-US" sz="3600" dirty="0" smtClean="0"/>
              <a:t>Have a good text editor (Atom, Sublime, vim, </a:t>
            </a:r>
            <a:r>
              <a:rPr lang="en-US" sz="3600" dirty="0" err="1" smtClean="0"/>
              <a:t>emacs</a:t>
            </a:r>
            <a:r>
              <a:rPr lang="en-US" sz="3600" dirty="0" smtClean="0"/>
              <a:t>)</a:t>
            </a:r>
          </a:p>
          <a:p>
            <a:endParaRPr lang="en-US" sz="3600" dirty="0" smtClean="0"/>
          </a:p>
          <a:p>
            <a:r>
              <a:rPr lang="en-US" sz="3600" dirty="0" err="1" smtClean="0"/>
              <a:t>Git</a:t>
            </a:r>
            <a:r>
              <a:rPr lang="en-US" sz="3600" dirty="0" smtClean="0"/>
              <a:t> &amp; </a:t>
            </a:r>
            <a:r>
              <a:rPr lang="en-US" sz="3600" dirty="0" err="1" smtClean="0"/>
              <a:t>GitHub</a:t>
            </a:r>
            <a:r>
              <a:rPr lang="en-US" sz="3600" dirty="0" smtClean="0"/>
              <a:t> Account (Optional)</a:t>
            </a:r>
          </a:p>
          <a:p>
            <a:endParaRPr lang="en-US" sz="36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00109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suites - </a:t>
            </a:r>
            <a:r>
              <a:rPr lang="en-US" dirty="0"/>
              <a:t>target </a:t>
            </a:r>
            <a:r>
              <a:rPr lang="en-US" dirty="0" smtClean="0"/>
              <a:t>configurations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dirty="0"/>
              <a:t>driver:</a:t>
            </a:r>
          </a:p>
          <a:p>
            <a:r>
              <a:rPr lang="en-US" dirty="0"/>
              <a:t>  name: vagrant</a:t>
            </a:r>
          </a:p>
          <a:p>
            <a:endParaRPr lang="en-US" dirty="0"/>
          </a:p>
          <a:p>
            <a:r>
              <a:rPr lang="en-US" dirty="0" err="1"/>
              <a:t>provisioner</a:t>
            </a:r>
            <a:r>
              <a:rPr lang="en-US" dirty="0"/>
              <a:t>:</a:t>
            </a:r>
          </a:p>
          <a:p>
            <a:r>
              <a:rPr lang="en-US" dirty="0"/>
              <a:t>  name: </a:t>
            </a:r>
            <a:r>
              <a:rPr lang="en-US" dirty="0" err="1"/>
              <a:t>chef_zero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platforms:</a:t>
            </a:r>
          </a:p>
          <a:p>
            <a:r>
              <a:rPr lang="en-US" dirty="0"/>
              <a:t>  - name: ubuntu-12.04</a:t>
            </a:r>
          </a:p>
          <a:p>
            <a:r>
              <a:rPr lang="en-US" dirty="0"/>
              <a:t>  - name: centos-6.4</a:t>
            </a:r>
          </a:p>
          <a:p>
            <a:endParaRPr lang="en-US" dirty="0"/>
          </a:p>
          <a:p>
            <a:r>
              <a:rPr lang="en-US" b="1" dirty="0"/>
              <a:t>suites:</a:t>
            </a:r>
          </a:p>
          <a:p>
            <a:r>
              <a:rPr lang="en-US" b="1" dirty="0"/>
              <a:t>  - name: default</a:t>
            </a:r>
          </a:p>
          <a:p>
            <a:r>
              <a:rPr lang="en-US" b="1" dirty="0"/>
              <a:t>    </a:t>
            </a:r>
            <a:r>
              <a:rPr lang="en-US" b="1" dirty="0" err="1"/>
              <a:t>run_list</a:t>
            </a:r>
            <a:r>
              <a:rPr lang="en-US" b="1" dirty="0"/>
              <a:t>:</a:t>
            </a:r>
          </a:p>
          <a:p>
            <a:r>
              <a:rPr lang="en-US" b="1" dirty="0"/>
              <a:t>      - recipe[apache::default]</a:t>
            </a:r>
          </a:p>
          <a:p>
            <a:r>
              <a:rPr lang="en-US" b="1" dirty="0"/>
              <a:t>    attributes:</a:t>
            </a:r>
          </a:p>
        </p:txBody>
      </p:sp>
    </p:spTree>
    <p:extLst>
      <p:ext uri="{BB962C8B-B14F-4D97-AF65-F5344CB8AC3E}">
        <p14:creationId xmlns:p14="http://schemas.microsoft.com/office/powerpoint/2010/main" val="2388758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500" dirty="0" smtClean="0"/>
              <a:t>---</a:t>
            </a:r>
          </a:p>
          <a:p>
            <a:r>
              <a:rPr lang="en-US" sz="1500" dirty="0" smtClean="0"/>
              <a:t>driver:</a:t>
            </a:r>
          </a:p>
          <a:p>
            <a:r>
              <a:rPr lang="en-US" sz="1500" dirty="0" smtClean="0"/>
              <a:t>  name: vagrant</a:t>
            </a:r>
          </a:p>
          <a:p>
            <a:endParaRPr lang="en-US" sz="1500" dirty="0" smtClean="0"/>
          </a:p>
          <a:p>
            <a:r>
              <a:rPr lang="en-US" sz="1500" dirty="0" err="1" smtClean="0"/>
              <a:t>provisioner</a:t>
            </a:r>
            <a:r>
              <a:rPr lang="en-US" sz="1500" dirty="0" smtClean="0"/>
              <a:t>:</a:t>
            </a:r>
          </a:p>
          <a:p>
            <a:r>
              <a:rPr lang="en-US" sz="1500" dirty="0" smtClean="0"/>
              <a:t>  name: </a:t>
            </a:r>
            <a:r>
              <a:rPr lang="en-US" sz="1500" dirty="0" err="1" smtClean="0"/>
              <a:t>chef_zero</a:t>
            </a:r>
            <a:endParaRPr lang="en-US" sz="1500" dirty="0" smtClean="0"/>
          </a:p>
          <a:p>
            <a:endParaRPr lang="en-US" sz="1500" dirty="0" smtClean="0"/>
          </a:p>
          <a:p>
            <a:r>
              <a:rPr lang="en-US" sz="1500" dirty="0" smtClean="0"/>
              <a:t>platforms:</a:t>
            </a:r>
          </a:p>
          <a:p>
            <a:r>
              <a:rPr lang="en-US" sz="1500" dirty="0" smtClean="0"/>
              <a:t>  - name: ubuntu-12.04</a:t>
            </a:r>
          </a:p>
          <a:p>
            <a:r>
              <a:rPr lang="en-US" sz="1500" dirty="0" smtClean="0"/>
              <a:t>  - name: centos-6.4</a:t>
            </a:r>
          </a:p>
          <a:p>
            <a:endParaRPr lang="en-US" sz="1500" dirty="0" smtClean="0"/>
          </a:p>
          <a:p>
            <a:endParaRPr lang="en-US" sz="1500" dirty="0" smtClean="0"/>
          </a:p>
          <a:p>
            <a:r>
              <a:rPr lang="en-US" sz="1500" dirty="0" smtClean="0"/>
              <a:t>suites:</a:t>
            </a:r>
          </a:p>
          <a:p>
            <a:r>
              <a:rPr lang="en-US" sz="1500" dirty="0" smtClean="0"/>
              <a:t>  - name: default</a:t>
            </a:r>
          </a:p>
          <a:p>
            <a:r>
              <a:rPr lang="en-US" sz="1500" dirty="0" smtClean="0"/>
              <a:t>    </a:t>
            </a:r>
            <a:r>
              <a:rPr lang="en-US" sz="1500" dirty="0" err="1" smtClean="0"/>
              <a:t>run_list</a:t>
            </a:r>
            <a:r>
              <a:rPr lang="en-US" sz="1500" dirty="0" smtClean="0"/>
              <a:t>:</a:t>
            </a:r>
          </a:p>
          <a:p>
            <a:r>
              <a:rPr lang="en-US" sz="1500" dirty="0" smtClean="0"/>
              <a:t>      - recipe[apache::default]</a:t>
            </a:r>
          </a:p>
          <a:p>
            <a:r>
              <a:rPr lang="en-US" sz="1500" dirty="0" smtClean="0"/>
              <a:t>  </a:t>
            </a:r>
          </a:p>
          <a:p>
            <a:endParaRPr lang="en-US" sz="1500" dirty="0" smtClean="0"/>
          </a:p>
          <a:p>
            <a:endParaRPr lang="en-US" sz="1500" dirty="0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207063"/>
              </p:ext>
            </p:extLst>
          </p:nvPr>
        </p:nvGraphicFramePr>
        <p:xfrm>
          <a:off x="423334" y="1142999"/>
          <a:ext cx="3640666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1840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sz="1500" dirty="0"/>
              <a:t>---</a:t>
            </a:r>
          </a:p>
          <a:p>
            <a:r>
              <a:rPr lang="en-US" sz="1500" dirty="0"/>
              <a:t>driver:</a:t>
            </a:r>
          </a:p>
          <a:p>
            <a:r>
              <a:rPr lang="en-US" sz="1500" dirty="0"/>
              <a:t>  name: vagrant</a:t>
            </a:r>
          </a:p>
          <a:p>
            <a:endParaRPr lang="en-US" sz="1500" dirty="0"/>
          </a:p>
          <a:p>
            <a:r>
              <a:rPr lang="en-US" sz="1500" dirty="0" err="1"/>
              <a:t>provisioner</a:t>
            </a:r>
            <a:r>
              <a:rPr lang="en-US" sz="1500" dirty="0"/>
              <a:t>:</a:t>
            </a:r>
          </a:p>
          <a:p>
            <a:r>
              <a:rPr lang="en-US" sz="1500" dirty="0"/>
              <a:t>  name: </a:t>
            </a:r>
            <a:r>
              <a:rPr lang="en-US" sz="1500" dirty="0" err="1"/>
              <a:t>chef_zero</a:t>
            </a:r>
            <a:endParaRPr lang="en-US" sz="1500" dirty="0"/>
          </a:p>
          <a:p>
            <a:endParaRPr lang="en-US" sz="1500" dirty="0"/>
          </a:p>
          <a:p>
            <a:r>
              <a:rPr lang="en-US" sz="1500" dirty="0"/>
              <a:t>platforms:</a:t>
            </a:r>
          </a:p>
          <a:p>
            <a:r>
              <a:rPr lang="en-US" sz="1500" dirty="0"/>
              <a:t>  - name: ubuntu-</a:t>
            </a:r>
            <a:r>
              <a:rPr lang="en-US" sz="1500" dirty="0" smtClean="0"/>
              <a:t>12.04</a:t>
            </a:r>
          </a:p>
          <a:p>
            <a:r>
              <a:rPr lang="en-US" sz="1500" dirty="0" smtClean="0"/>
              <a:t>  - </a:t>
            </a:r>
            <a:r>
              <a:rPr lang="en-US" sz="1500" dirty="0"/>
              <a:t>name: centos-6.4</a:t>
            </a:r>
          </a:p>
          <a:p>
            <a:r>
              <a:rPr lang="en-US" sz="1500" dirty="0" smtClean="0"/>
              <a:t>  </a:t>
            </a:r>
            <a:endParaRPr lang="en-US" sz="1500" dirty="0"/>
          </a:p>
          <a:p>
            <a:r>
              <a:rPr lang="en-US" sz="1500" dirty="0"/>
              <a:t>suites:</a:t>
            </a:r>
          </a:p>
          <a:p>
            <a:r>
              <a:rPr lang="en-US" sz="1500" dirty="0"/>
              <a:t>  - name: default</a:t>
            </a:r>
          </a:p>
          <a:p>
            <a:r>
              <a:rPr lang="en-US" sz="1500" dirty="0"/>
              <a:t>    </a:t>
            </a:r>
            <a:r>
              <a:rPr lang="en-US" sz="1500" dirty="0" err="1"/>
              <a:t>run_list</a:t>
            </a:r>
            <a:r>
              <a:rPr lang="en-US" sz="1500" dirty="0"/>
              <a:t>:</a:t>
            </a:r>
          </a:p>
          <a:p>
            <a:r>
              <a:rPr lang="en-US" sz="1500" dirty="0"/>
              <a:t>      - recipe[apache::default]</a:t>
            </a:r>
          </a:p>
          <a:p>
            <a:r>
              <a:rPr lang="en-US" sz="1500" dirty="0" smtClean="0"/>
              <a:t> </a:t>
            </a:r>
            <a:r>
              <a:rPr lang="en-US" sz="1500" b="1" dirty="0" smtClean="0"/>
              <a:t> - </a:t>
            </a:r>
            <a:r>
              <a:rPr lang="en-US" sz="1500" b="1" dirty="0"/>
              <a:t>name: </a:t>
            </a:r>
            <a:r>
              <a:rPr lang="en-US" sz="1500" b="1" dirty="0" err="1" smtClean="0"/>
              <a:t>ssl</a:t>
            </a:r>
            <a:endParaRPr lang="en-US" sz="1500" b="1" dirty="0"/>
          </a:p>
          <a:p>
            <a:r>
              <a:rPr lang="en-US" sz="1500" b="1" dirty="0"/>
              <a:t>    </a:t>
            </a:r>
            <a:r>
              <a:rPr lang="en-US" sz="1500" b="1" dirty="0" err="1"/>
              <a:t>run_list</a:t>
            </a:r>
            <a:r>
              <a:rPr lang="en-US" sz="1500" b="1" dirty="0"/>
              <a:t>:</a:t>
            </a:r>
          </a:p>
          <a:p>
            <a:r>
              <a:rPr lang="en-US" sz="1500" b="1" dirty="0"/>
              <a:t>      - recipe[apache:</a:t>
            </a:r>
            <a:r>
              <a:rPr lang="en-US" sz="1500" b="1" dirty="0" smtClean="0"/>
              <a:t>:</a:t>
            </a:r>
            <a:r>
              <a:rPr lang="en-US" sz="1500" b="1" dirty="0" err="1" smtClean="0"/>
              <a:t>ssl</a:t>
            </a:r>
            <a:r>
              <a:rPr lang="en-US" sz="1500" b="1" dirty="0" smtClean="0"/>
              <a:t>]</a:t>
            </a:r>
            <a:endParaRPr lang="en-US" sz="1500" b="1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16756"/>
              </p:ext>
            </p:extLst>
          </p:nvPr>
        </p:nvGraphicFramePr>
        <p:xfrm>
          <a:off x="423334" y="1142999"/>
          <a:ext cx="5460999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531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dirty="0"/>
              <a:t>driver:</a:t>
            </a:r>
          </a:p>
          <a:p>
            <a:r>
              <a:rPr lang="en-US" dirty="0"/>
              <a:t>  name: vagrant</a:t>
            </a:r>
          </a:p>
          <a:p>
            <a:endParaRPr lang="en-US" dirty="0"/>
          </a:p>
          <a:p>
            <a:r>
              <a:rPr lang="en-US" dirty="0" err="1"/>
              <a:t>provisioner</a:t>
            </a:r>
            <a:r>
              <a:rPr lang="en-US" dirty="0"/>
              <a:t>:</a:t>
            </a:r>
          </a:p>
          <a:p>
            <a:r>
              <a:rPr lang="en-US" dirty="0"/>
              <a:t>  name: </a:t>
            </a:r>
            <a:r>
              <a:rPr lang="en-US" dirty="0" err="1"/>
              <a:t>chef_zero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platforms:</a:t>
            </a:r>
          </a:p>
          <a:p>
            <a:r>
              <a:rPr lang="en-US" dirty="0"/>
              <a:t>  - name: ubuntu-</a:t>
            </a:r>
            <a:r>
              <a:rPr lang="en-US" dirty="0" smtClean="0"/>
              <a:t>12.04</a:t>
            </a:r>
          </a:p>
          <a:p>
            <a:r>
              <a:rPr lang="en-US" dirty="0" smtClean="0"/>
              <a:t>  - </a:t>
            </a:r>
            <a:r>
              <a:rPr lang="en-US" dirty="0"/>
              <a:t>name: centos-6.4</a:t>
            </a:r>
          </a:p>
          <a:p>
            <a:r>
              <a:rPr lang="en-US" dirty="0" smtClean="0"/>
              <a:t>  </a:t>
            </a:r>
            <a:r>
              <a:rPr lang="en-US" b="1" dirty="0" smtClean="0"/>
              <a:t>- </a:t>
            </a:r>
            <a:r>
              <a:rPr lang="en-US" b="1" dirty="0"/>
              <a:t>name: ubuntu-</a:t>
            </a:r>
            <a:r>
              <a:rPr lang="en-US" b="1" dirty="0" smtClean="0"/>
              <a:t>14.04</a:t>
            </a:r>
          </a:p>
          <a:p>
            <a:endParaRPr lang="en-US" dirty="0"/>
          </a:p>
          <a:p>
            <a:r>
              <a:rPr lang="en-US" dirty="0"/>
              <a:t>suites:</a:t>
            </a:r>
          </a:p>
          <a:p>
            <a:r>
              <a:rPr lang="en-US" dirty="0"/>
              <a:t>  - name: default</a:t>
            </a:r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recipe[apache::default]</a:t>
            </a:r>
          </a:p>
          <a:p>
            <a:r>
              <a:rPr lang="en-US" dirty="0" smtClean="0"/>
              <a:t>  - </a:t>
            </a:r>
            <a:r>
              <a:rPr lang="en-US" dirty="0"/>
              <a:t>name: </a:t>
            </a:r>
            <a:r>
              <a:rPr lang="en-US" dirty="0" err="1" smtClean="0"/>
              <a:t>ssl</a:t>
            </a:r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</a:t>
            </a:r>
            <a:r>
              <a:rPr lang="en-US" dirty="0" smtClean="0"/>
              <a:t>:</a:t>
            </a:r>
            <a:r>
              <a:rPr lang="en-US" dirty="0" err="1" smtClean="0"/>
              <a:t>ssl</a:t>
            </a:r>
            <a:r>
              <a:rPr lang="en-US" dirty="0" smtClean="0"/>
              <a:t>]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514645"/>
              </p:ext>
            </p:extLst>
          </p:nvPr>
        </p:nvGraphicFramePr>
        <p:xfrm>
          <a:off x="423334" y="1142999"/>
          <a:ext cx="5460999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ubuntu-14.04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531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configuration file for your Test Kitchen</a:t>
            </a:r>
          </a:p>
          <a:p>
            <a:r>
              <a:rPr lang="en-US" dirty="0" smtClean="0"/>
              <a:t>driver – virtualization or cloud provider</a:t>
            </a:r>
          </a:p>
          <a:p>
            <a:r>
              <a:rPr lang="en-US" dirty="0" err="1" smtClean="0"/>
              <a:t>provisioner</a:t>
            </a:r>
            <a:r>
              <a:rPr lang="en-US" dirty="0" smtClean="0"/>
              <a:t> – application to configure the node</a:t>
            </a:r>
          </a:p>
          <a:p>
            <a:r>
              <a:rPr lang="en-US" dirty="0" smtClean="0"/>
              <a:t>platforms – target operating systems</a:t>
            </a:r>
          </a:p>
          <a:p>
            <a:r>
              <a:rPr lang="en-US" dirty="0" smtClean="0"/>
              <a:t>suites – target configurations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512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---</a:t>
            </a:r>
          </a:p>
          <a:p>
            <a:r>
              <a:rPr lang="en-US" dirty="0">
                <a:solidFill>
                  <a:srgbClr val="000000"/>
                </a:solidFill>
              </a:rPr>
              <a:t>driver</a:t>
            </a:r>
            <a:r>
              <a:rPr lang="en-US" b="1" dirty="0">
                <a:solidFill>
                  <a:srgbClr val="000000"/>
                </a:solidFill>
              </a:rPr>
              <a:t>: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name</a:t>
            </a:r>
            <a:r>
              <a:rPr lang="en-US" b="1" dirty="0">
                <a:solidFill>
                  <a:srgbClr val="000000"/>
                </a:solidFill>
              </a:rPr>
              <a:t>: </a:t>
            </a:r>
            <a:r>
              <a:rPr lang="en-US" b="1" dirty="0" err="1">
                <a:solidFill>
                  <a:srgbClr val="000000"/>
                </a:solidFill>
              </a:rPr>
              <a:t>docker</a:t>
            </a:r>
            <a:endParaRPr lang="en-US" b="1" dirty="0">
              <a:solidFill>
                <a:srgbClr val="000000"/>
              </a:solidFill>
            </a:endParaRPr>
          </a:p>
          <a:p>
            <a:endParaRPr lang="en-US" dirty="0"/>
          </a:p>
          <a:p>
            <a:r>
              <a:rPr lang="en-US" dirty="0" err="1">
                <a:solidFill>
                  <a:srgbClr val="000000"/>
                </a:solidFill>
              </a:rPr>
              <a:t>provisioner</a:t>
            </a:r>
            <a:r>
              <a:rPr lang="en-US" b="1" dirty="0">
                <a:solidFill>
                  <a:srgbClr val="000000"/>
                </a:solidFill>
              </a:rPr>
              <a:t>: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name</a:t>
            </a:r>
            <a:r>
              <a:rPr lang="en-US" b="1" dirty="0">
                <a:solidFill>
                  <a:srgbClr val="000000"/>
                </a:solidFill>
              </a:rPr>
              <a:t>: </a:t>
            </a:r>
            <a:r>
              <a:rPr lang="en-US" b="1" dirty="0" err="1">
                <a:solidFill>
                  <a:srgbClr val="000000"/>
                </a:solidFill>
              </a:rPr>
              <a:t>chef_zero</a:t>
            </a:r>
            <a:endParaRPr lang="en-US" b="1" dirty="0">
              <a:solidFill>
                <a:srgbClr val="000000"/>
              </a:solidFill>
            </a:endParaRP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platforms</a:t>
            </a:r>
            <a:r>
              <a:rPr lang="en-US" b="1" dirty="0">
                <a:solidFill>
                  <a:srgbClr val="000000"/>
                </a:solidFill>
              </a:rPr>
              <a:t>:</a:t>
            </a:r>
          </a:p>
          <a:p>
            <a:r>
              <a:rPr lang="pt-BR" dirty="0"/>
              <a:t>  </a:t>
            </a:r>
            <a:r>
              <a:rPr lang="pt-BR" b="1" dirty="0">
                <a:solidFill>
                  <a:srgbClr val="000000"/>
                </a:solidFill>
              </a:rPr>
              <a:t>- </a:t>
            </a:r>
            <a:r>
              <a:rPr lang="pt-BR" b="1" dirty="0" err="1">
                <a:solidFill>
                  <a:srgbClr val="000000"/>
                </a:solidFill>
              </a:rPr>
              <a:t>name</a:t>
            </a:r>
            <a:r>
              <a:rPr lang="pt-BR" b="1" dirty="0">
                <a:solidFill>
                  <a:srgbClr val="000000"/>
                </a:solidFill>
              </a:rPr>
              <a:t>: centos-</a:t>
            </a:r>
            <a:r>
              <a:rPr lang="pt-BR" b="1" dirty="0" smtClean="0">
                <a:solidFill>
                  <a:srgbClr val="000000"/>
                </a:solidFill>
              </a:rPr>
              <a:t>6.5</a:t>
            </a:r>
            <a:endParaRPr lang="pt-BR" b="1" dirty="0">
              <a:solidFill>
                <a:srgbClr val="000000"/>
              </a:solidFill>
            </a:endParaRPr>
          </a:p>
          <a:p>
            <a:endParaRPr lang="pl-PL" dirty="0" smtClean="0"/>
          </a:p>
          <a:p>
            <a:r>
              <a:rPr lang="pl-PL" dirty="0" err="1" smtClean="0">
                <a:solidFill>
                  <a:srgbClr val="000000"/>
                </a:solidFill>
              </a:rPr>
              <a:t>suites</a:t>
            </a:r>
            <a:r>
              <a:rPr lang="pl-PL" b="1" dirty="0">
                <a:solidFill>
                  <a:srgbClr val="000000"/>
                </a:solidFill>
              </a:rPr>
              <a:t>:</a:t>
            </a:r>
          </a:p>
          <a:p>
            <a:r>
              <a:rPr lang="pl-PL" dirty="0"/>
              <a:t>  </a:t>
            </a:r>
            <a:r>
              <a:rPr lang="pl-PL" b="1" dirty="0">
                <a:solidFill>
                  <a:srgbClr val="000000"/>
                </a:solidFill>
              </a:rPr>
              <a:t>- </a:t>
            </a:r>
            <a:r>
              <a:rPr lang="pl-PL" b="1" dirty="0" err="1">
                <a:solidFill>
                  <a:srgbClr val="000000"/>
                </a:solidFill>
              </a:rPr>
              <a:t>name</a:t>
            </a:r>
            <a:r>
              <a:rPr lang="pl-PL" b="1" dirty="0">
                <a:solidFill>
                  <a:srgbClr val="000000"/>
                </a:solidFill>
              </a:rPr>
              <a:t>: </a:t>
            </a:r>
            <a:r>
              <a:rPr lang="pl-PL" b="1" dirty="0" err="1">
                <a:solidFill>
                  <a:srgbClr val="000000"/>
                </a:solidFill>
              </a:rPr>
              <a:t>default</a:t>
            </a:r>
            <a:endParaRPr lang="pl-PL" b="1" dirty="0">
              <a:solidFill>
                <a:srgbClr val="000000"/>
              </a:solidFill>
            </a:endParaRPr>
          </a:p>
          <a:p>
            <a:r>
              <a:rPr lang="pl-PL" dirty="0"/>
              <a:t>    </a:t>
            </a:r>
            <a:r>
              <a:rPr lang="pl-PL" dirty="0" err="1">
                <a:solidFill>
                  <a:srgbClr val="000000"/>
                </a:solidFill>
              </a:rPr>
              <a:t>run_list</a:t>
            </a:r>
            <a:r>
              <a:rPr lang="pl-PL" b="1" dirty="0">
                <a:solidFill>
                  <a:srgbClr val="000000"/>
                </a:solidFill>
              </a:rPr>
              <a:t>:</a:t>
            </a:r>
          </a:p>
          <a:p>
            <a:r>
              <a:rPr lang="pl-PL" dirty="0"/>
              <a:t>      </a:t>
            </a:r>
            <a:r>
              <a:rPr lang="pl-PL" b="1" dirty="0">
                <a:solidFill>
                  <a:srgbClr val="000000"/>
                </a:solidFill>
              </a:rPr>
              <a:t>- </a:t>
            </a:r>
            <a:r>
              <a:rPr lang="pl-PL" b="1" dirty="0" err="1">
                <a:solidFill>
                  <a:srgbClr val="000000"/>
                </a:solidFill>
              </a:rPr>
              <a:t>recipe</a:t>
            </a:r>
            <a:r>
              <a:rPr lang="pl-PL" b="1" dirty="0">
                <a:solidFill>
                  <a:srgbClr val="000000"/>
                </a:solidFill>
              </a:rPr>
              <a:t>[</a:t>
            </a:r>
            <a:r>
              <a:rPr lang="pl-PL" b="1" dirty="0" err="1">
                <a:solidFill>
                  <a:srgbClr val="000000"/>
                </a:solidFill>
              </a:rPr>
              <a:t>apache</a:t>
            </a:r>
            <a:r>
              <a:rPr lang="pl-PL" b="1" dirty="0">
                <a:solidFill>
                  <a:srgbClr val="000000"/>
                </a:solidFill>
              </a:rPr>
              <a:t>::</a:t>
            </a:r>
            <a:r>
              <a:rPr lang="pl-PL" b="1" dirty="0" err="1">
                <a:solidFill>
                  <a:srgbClr val="000000"/>
                </a:solidFill>
              </a:rPr>
              <a:t>default</a:t>
            </a:r>
            <a:r>
              <a:rPr lang="pl-PL" b="1" dirty="0">
                <a:solidFill>
                  <a:srgbClr val="000000"/>
                </a:solidFill>
              </a:rPr>
              <a:t>]</a:t>
            </a:r>
          </a:p>
          <a:p>
            <a:r>
              <a:rPr lang="pl-PL" dirty="0"/>
              <a:t>    </a:t>
            </a:r>
            <a:r>
              <a:rPr lang="pl-PL" dirty="0" err="1">
                <a:solidFill>
                  <a:srgbClr val="000000"/>
                </a:solidFill>
              </a:rPr>
              <a:t>attributes</a:t>
            </a:r>
            <a:r>
              <a:rPr lang="pl-PL" b="1" dirty="0">
                <a:solidFill>
                  <a:srgbClr val="000000"/>
                </a:solidFill>
              </a:rPr>
              <a:t>: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cookbooks/apache/.</a:t>
            </a:r>
            <a:r>
              <a:rPr lang="en-US" dirty="0" err="1" smtClean="0"/>
              <a:t>kitchen.yml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829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Portable, lightweight application runtime</a:t>
            </a:r>
          </a:p>
          <a:p>
            <a:r>
              <a:rPr lang="en-US" dirty="0" smtClean="0"/>
              <a:t>Linux containers</a:t>
            </a:r>
          </a:p>
          <a:p>
            <a:r>
              <a:rPr lang="en-US" dirty="0" smtClean="0"/>
              <a:t>Installed on the workstation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https://d3oypxn00j2a10.cloudfront.net/0.10.3/</a:t>
            </a:r>
            <a:r>
              <a:rPr lang="en-US" dirty="0" err="1"/>
              <a:t>img</a:t>
            </a:r>
            <a:r>
              <a:rPr lang="en-US" dirty="0"/>
              <a:t>/homepage/</a:t>
            </a:r>
            <a:r>
              <a:rPr lang="en-US" dirty="0" err="1"/>
              <a:t>docker</a:t>
            </a:r>
            <a:r>
              <a:rPr lang="en-US" dirty="0"/>
              <a:t>-whale-home-logo-@2x.png?cf34b4b2b839</a:t>
            </a:r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4267" b="-34267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134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500" dirty="0"/>
              <a:t>REPOSITORY          TAG                 IMAGE ID            CREATED             VIRTUAL SIZE</a:t>
            </a:r>
          </a:p>
          <a:p>
            <a:r>
              <a:rPr lang="en-US" sz="1500" dirty="0"/>
              <a:t>centos              centos6             70441cac1ed5        6 days ago          215.8 MB</a:t>
            </a:r>
          </a:p>
          <a:p>
            <a:r>
              <a:rPr lang="en-US" sz="1500" dirty="0" err="1"/>
              <a:t>ubuntu</a:t>
            </a:r>
            <a:r>
              <a:rPr lang="en-US" sz="1500" dirty="0"/>
              <a:t>              12.04               0b310e6bf058        2 weeks ago         116.1 MB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 smtClean="0"/>
              <a:t>docker</a:t>
            </a:r>
            <a:r>
              <a:rPr lang="en-US" dirty="0" smtClean="0"/>
              <a:t>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98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kitchen-</a:t>
            </a:r>
            <a:r>
              <a:rPr lang="en-US" dirty="0" err="1" smtClean="0"/>
              <a:t>docker</a:t>
            </a:r>
            <a:r>
              <a:rPr lang="en-US" dirty="0" smtClean="0"/>
              <a:t> gem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 driver that allows Test Kitchen to work with </a:t>
            </a:r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smtClean="0"/>
              <a:t>Installed on the workstation</a:t>
            </a:r>
          </a:p>
          <a:p>
            <a:endParaRPr lang="en-US" dirty="0"/>
          </a:p>
          <a:p>
            <a:r>
              <a:rPr lang="en-US" dirty="0" err="1" smtClean="0"/>
              <a:t>ChefDK</a:t>
            </a:r>
            <a:r>
              <a:rPr lang="en-US" dirty="0" smtClean="0"/>
              <a:t> includes kitchen-vagrant</a:t>
            </a:r>
          </a:p>
        </p:txBody>
      </p:sp>
    </p:spTree>
    <p:extLst>
      <p:ext uri="{BB962C8B-B14F-4D97-AF65-F5344CB8AC3E}">
        <p14:creationId xmlns:p14="http://schemas.microsoft.com/office/powerpoint/2010/main" val="146548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*</a:t>
            </a:r>
            <a:r>
              <a:rPr lang="en-US" dirty="0"/>
              <a:t>** LOCAL GEMS ***</a:t>
            </a:r>
          </a:p>
          <a:p>
            <a:endParaRPr lang="en-US" dirty="0"/>
          </a:p>
          <a:p>
            <a:r>
              <a:rPr lang="en-US" dirty="0"/>
              <a:t>kitchen-</a:t>
            </a:r>
            <a:r>
              <a:rPr lang="en-US" dirty="0" err="1"/>
              <a:t>docker</a:t>
            </a:r>
            <a:r>
              <a:rPr lang="en-US" dirty="0"/>
              <a:t> (1.5.0)</a:t>
            </a:r>
          </a:p>
          <a:p>
            <a:r>
              <a:rPr lang="en-US" dirty="0"/>
              <a:t>kitchen-vagrant (0.15.0)</a:t>
            </a:r>
          </a:p>
          <a:p>
            <a:r>
              <a:rPr lang="en-US" dirty="0"/>
              <a:t>test-kitchen (1.2.1)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kitchen-</a:t>
            </a:r>
            <a:r>
              <a:rPr lang="en-US" dirty="0" err="1" smtClean="0"/>
              <a:t>docker</a:t>
            </a:r>
            <a:r>
              <a:rPr lang="en-US" dirty="0" smtClean="0"/>
              <a:t> is installed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gem list kitchen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Introduction to Chef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Cookbook development workflow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134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Slides, Code, Questions, etc.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800" dirty="0" smtClean="0"/>
              <a:t>github.com</a:t>
            </a:r>
            <a:r>
              <a:rPr lang="en-US" sz="3800" dirty="0" smtClean="0"/>
              <a:t>/tekbuddha/chef-scale-2015</a:t>
            </a:r>
            <a:endParaRPr lang="en-US" sz="3800" dirty="0" smtClean="0"/>
          </a:p>
          <a:p>
            <a:endParaRPr lang="en-US" sz="3800" dirty="0"/>
          </a:p>
          <a:p>
            <a:r>
              <a:rPr lang="en-US" sz="3800" dirty="0" smtClean="0"/>
              <a:t>Slides are available now (subject to change)</a:t>
            </a:r>
          </a:p>
          <a:p>
            <a:r>
              <a:rPr lang="en-US" sz="3800" dirty="0" smtClean="0"/>
              <a:t>Code will be added as we go</a:t>
            </a:r>
          </a:p>
        </p:txBody>
      </p:sp>
    </p:spTree>
    <p:extLst>
      <p:ext uri="{BB962C8B-B14F-4D97-AF65-F5344CB8AC3E}">
        <p14:creationId xmlns:p14="http://schemas.microsoft.com/office/powerpoint/2010/main" val="1924668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to the apache cookbook directory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~/chef-repo/cookbooks/apache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89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700" dirty="0"/>
              <a:t>Instance           Driver  </a:t>
            </a:r>
            <a:r>
              <a:rPr lang="en-US" sz="2700" dirty="0" err="1"/>
              <a:t>Provisioner</a:t>
            </a:r>
            <a:r>
              <a:rPr lang="en-US" sz="2700" dirty="0"/>
              <a:t>  Last Action</a:t>
            </a:r>
          </a:p>
          <a:p>
            <a:r>
              <a:rPr lang="en-US" sz="2700" dirty="0"/>
              <a:t>default-centos-</a:t>
            </a:r>
            <a:r>
              <a:rPr lang="en-US" sz="2700" dirty="0" smtClean="0"/>
              <a:t>65  </a:t>
            </a:r>
            <a:r>
              <a:rPr lang="en-US" sz="2700" dirty="0" err="1"/>
              <a:t>Docker</a:t>
            </a:r>
            <a:r>
              <a:rPr lang="en-US" sz="2700" dirty="0"/>
              <a:t>  </a:t>
            </a:r>
            <a:r>
              <a:rPr lang="en-US" sz="2700" dirty="0" err="1"/>
              <a:t>ChefZero</a:t>
            </a:r>
            <a:r>
              <a:rPr lang="en-US" sz="2700" dirty="0"/>
              <a:t>     &lt;Not Created&gt;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the Test Kitchens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37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-----&gt; Starting Kitchen (v1.2.1)</a:t>
            </a:r>
          </a:p>
          <a:p>
            <a:r>
              <a:rPr lang="en-US" dirty="0"/>
              <a:t>-----&gt; Creating &lt;default-centos-64&gt;...</a:t>
            </a:r>
          </a:p>
          <a:p>
            <a:r>
              <a:rPr lang="en-US" dirty="0"/>
              <a:t>       Step 0 : FROM centos:centos6</a:t>
            </a:r>
          </a:p>
          <a:p>
            <a:r>
              <a:rPr lang="en-US" dirty="0"/>
              <a:t>        ---&gt; 68eb857ffb51</a:t>
            </a:r>
          </a:p>
          <a:p>
            <a:r>
              <a:rPr lang="en-US" dirty="0"/>
              <a:t>       Step 1 : RUN yum clean all</a:t>
            </a:r>
          </a:p>
          <a:p>
            <a:r>
              <a:rPr lang="en-US" dirty="0"/>
              <a:t>        ---&gt; Running in cdf3952a3f18</a:t>
            </a:r>
          </a:p>
          <a:p>
            <a:r>
              <a:rPr lang="en-US" dirty="0"/>
              <a:t>       Loaded plugins: </a:t>
            </a:r>
            <a:r>
              <a:rPr lang="en-US" dirty="0" err="1"/>
              <a:t>fastestmirror</a:t>
            </a:r>
            <a:endParaRPr lang="en-US" dirty="0"/>
          </a:p>
          <a:p>
            <a:r>
              <a:rPr lang="en-US" dirty="0"/>
              <a:t>       Cleaning repos: base extras </a:t>
            </a:r>
            <a:r>
              <a:rPr lang="en-US" dirty="0" err="1"/>
              <a:t>libselinux</a:t>
            </a:r>
            <a:r>
              <a:rPr lang="en-US" dirty="0"/>
              <a:t> updates</a:t>
            </a:r>
          </a:p>
          <a:p>
            <a:r>
              <a:rPr lang="en-US" dirty="0"/>
              <a:t>       Cleaning up Everything</a:t>
            </a:r>
          </a:p>
          <a:p>
            <a:r>
              <a:rPr lang="en-US" dirty="0"/>
              <a:t>        ---&gt; b1cccd25ce55</a:t>
            </a:r>
          </a:p>
          <a:p>
            <a:r>
              <a:rPr lang="en-US" dirty="0"/>
              <a:t>       Removing intermediate container cdf3952a3f18</a:t>
            </a:r>
          </a:p>
          <a:p>
            <a:r>
              <a:rPr lang="en-US" dirty="0"/>
              <a:t>       Step 2 : RUN yum install -y 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openssh</a:t>
            </a:r>
            <a:r>
              <a:rPr lang="en-US" dirty="0"/>
              <a:t>-server </a:t>
            </a:r>
            <a:r>
              <a:rPr lang="en-US" dirty="0" err="1"/>
              <a:t>openssh</a:t>
            </a:r>
            <a:r>
              <a:rPr lang="en-US" dirty="0"/>
              <a:t>-clients which curl</a:t>
            </a:r>
          </a:p>
          <a:p>
            <a:r>
              <a:rPr lang="en-US" dirty="0"/>
              <a:t>        ---&gt; Running in 9db69ace459d</a:t>
            </a:r>
          </a:p>
          <a:p>
            <a:r>
              <a:rPr lang="en-US" dirty="0"/>
              <a:t>       Loaded plugins: </a:t>
            </a:r>
            <a:r>
              <a:rPr lang="en-US" dirty="0" err="1"/>
              <a:t>fastestmirror</a:t>
            </a:r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the kitchen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create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52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created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5296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</a:t>
            </a:r>
            <a:r>
              <a:rPr lang="en-US" sz="2600" dirty="0" smtClean="0"/>
              <a:t>:</a:t>
            </a:r>
            <a:endParaRPr lang="en-US" sz="2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to the kitchen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55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</a:t>
            </a:r>
            <a:r>
              <a:rPr lang="en-US" sz="2600" dirty="0" smtClean="0"/>
              <a:t>:</a:t>
            </a:r>
            <a:endParaRPr lang="en-US" sz="2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to the kitchen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50000" y="2079625"/>
            <a:ext cx="975177" cy="36933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124469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password:</a:t>
            </a:r>
          </a:p>
          <a:p>
            <a:r>
              <a:rPr lang="en-US" sz="2600" dirty="0"/>
              <a:t>Last login: Wed Sep 24 04:30:29 2014 from 172.17.42.1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to the kitchen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50000" y="2079625"/>
            <a:ext cx="975177" cy="36933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328958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86967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52888" y="5037666"/>
            <a:ext cx="6547556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[chef@ip-172-31-44-173 apache]</a:t>
            </a:r>
            <a:r>
              <a:rPr lang="pt-BR" sz="2400" dirty="0" smtClean="0">
                <a:solidFill>
                  <a:schemeClr val="bg1"/>
                </a:solidFill>
              </a:rPr>
              <a:t>$ </a:t>
            </a:r>
            <a:r>
              <a:rPr lang="pt-BR" sz="2400" dirty="0" err="1" smtClean="0">
                <a:solidFill>
                  <a:schemeClr val="bg1"/>
                </a:solidFill>
              </a:rPr>
              <a:t>kitchen</a:t>
            </a:r>
            <a:r>
              <a:rPr lang="pt-BR" sz="2400" dirty="0" smtClean="0">
                <a:solidFill>
                  <a:schemeClr val="bg1"/>
                </a:solidFill>
              </a:rPr>
              <a:t> </a:t>
            </a:r>
            <a:r>
              <a:rPr lang="pt-BR" sz="2400" dirty="0" err="1" smtClean="0">
                <a:solidFill>
                  <a:schemeClr val="bg1"/>
                </a:solidFill>
              </a:rPr>
              <a:t>login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44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52888" y="5037666"/>
            <a:ext cx="6547556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[chef@ip-172-31-44-173 apache]</a:t>
            </a:r>
            <a:r>
              <a:rPr lang="pt-BR" sz="2400" dirty="0" smtClean="0">
                <a:solidFill>
                  <a:schemeClr val="bg1"/>
                </a:solidFill>
              </a:rPr>
              <a:t>$ </a:t>
            </a:r>
            <a:r>
              <a:rPr lang="pt-BR" sz="2400" dirty="0" err="1" smtClean="0">
                <a:solidFill>
                  <a:schemeClr val="bg1"/>
                </a:solidFill>
              </a:rPr>
              <a:t>kitchen</a:t>
            </a:r>
            <a:r>
              <a:rPr lang="pt-BR" sz="2400" dirty="0" smtClean="0">
                <a:solidFill>
                  <a:schemeClr val="bg1"/>
                </a:solidFill>
              </a:rPr>
              <a:t> </a:t>
            </a:r>
            <a:r>
              <a:rPr lang="pt-BR" sz="2400" dirty="0" err="1" smtClean="0">
                <a:solidFill>
                  <a:schemeClr val="bg1"/>
                </a:solidFill>
              </a:rPr>
              <a:t>login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8015111" y="3344333"/>
            <a:ext cx="0" cy="1636889"/>
          </a:xfrm>
          <a:prstGeom prst="straightConnector1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071555" y="4092223"/>
            <a:ext cx="47894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rgbClr val="FFFFFF"/>
                </a:solidFill>
              </a:rPr>
              <a:t>ssh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44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Chef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Policy-based Infrastructure as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54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52888" y="5037666"/>
            <a:ext cx="6547556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[chef@ip-172-31-44-173 apache]</a:t>
            </a:r>
            <a:r>
              <a:rPr lang="pt-BR" sz="2400" dirty="0" smtClean="0">
                <a:solidFill>
                  <a:schemeClr val="bg1"/>
                </a:solidFill>
              </a:rPr>
              <a:t>$ </a:t>
            </a:r>
            <a:r>
              <a:rPr lang="pt-BR" sz="2400" dirty="0" err="1" smtClean="0">
                <a:solidFill>
                  <a:schemeClr val="bg1"/>
                </a:solidFill>
              </a:rPr>
              <a:t>kitchen</a:t>
            </a:r>
            <a:r>
              <a:rPr lang="pt-BR" sz="2400" dirty="0" smtClean="0">
                <a:solidFill>
                  <a:schemeClr val="bg1"/>
                </a:solidFill>
              </a:rPr>
              <a:t> </a:t>
            </a:r>
            <a:r>
              <a:rPr lang="pt-BR" sz="2400" dirty="0" err="1" smtClean="0">
                <a:solidFill>
                  <a:schemeClr val="bg1"/>
                </a:solidFill>
              </a:rPr>
              <a:t>login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75956" y="2847620"/>
            <a:ext cx="4151490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[kitchen@5379d310dc59 ~]$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8015111" y="3344333"/>
            <a:ext cx="0" cy="1636889"/>
          </a:xfrm>
          <a:prstGeom prst="straightConnector1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071555" y="4092223"/>
            <a:ext cx="47894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rgbClr val="FFFFFF"/>
                </a:solidFill>
              </a:rPr>
              <a:t>ssh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649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client success 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Requirements to verify chef-client success:</a:t>
            </a:r>
          </a:p>
          <a:p>
            <a:pPr lvl="1"/>
            <a:r>
              <a:rPr lang="en-US" dirty="0"/>
              <a:t>A target server running the same OS as production</a:t>
            </a:r>
          </a:p>
          <a:p>
            <a:pPr lvl="1"/>
            <a:r>
              <a:rPr lang="en-US" dirty="0" smtClean="0"/>
              <a:t>A chef-client with access to the cookbook</a:t>
            </a:r>
          </a:p>
        </p:txBody>
      </p:sp>
    </p:spTree>
    <p:extLst>
      <p:ext uri="{BB962C8B-B14F-4D97-AF65-F5344CB8AC3E}">
        <p14:creationId xmlns:p14="http://schemas.microsoft.com/office/powerpoint/2010/main" val="51722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7 – Apply our policy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Problem: </a:t>
            </a:r>
            <a:r>
              <a:rPr lang="en-US" dirty="0" smtClean="0"/>
              <a:t>We have not applied our policy to the test environment.</a:t>
            </a:r>
          </a:p>
          <a:p>
            <a:r>
              <a:rPr lang="en-US" b="1" dirty="0" smtClean="0"/>
              <a:t>Success Criteria: </a:t>
            </a:r>
            <a:r>
              <a:rPr lang="en-US" dirty="0" smtClean="0"/>
              <a:t>The default apache recipe will be applied in the test environment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3843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logout</a:t>
            </a:r>
          </a:p>
          <a:p>
            <a:r>
              <a:rPr lang="en-US" dirty="0"/>
              <a:t>Connection to </a:t>
            </a:r>
            <a:r>
              <a:rPr lang="en-US" dirty="0" err="1"/>
              <a:t>localhost</a:t>
            </a:r>
            <a:r>
              <a:rPr lang="en-US" dirty="0"/>
              <a:t> closed.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Leave the kitchen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exit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4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to the right place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~/chef-repo/cookbooks/apache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838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-----&gt; Starting Kitchen (v1.2.1)</a:t>
            </a:r>
          </a:p>
          <a:p>
            <a:r>
              <a:rPr lang="en-US" dirty="0"/>
              <a:t>-----&gt; Converging &lt;default-centos-64&gt;...</a:t>
            </a:r>
          </a:p>
          <a:p>
            <a:r>
              <a:rPr lang="en-US" dirty="0"/>
              <a:t>       Preparing files for transfer</a:t>
            </a:r>
          </a:p>
          <a:p>
            <a:r>
              <a:rPr lang="en-US" dirty="0"/>
              <a:t>       Resolving cookbook dependencies with </a:t>
            </a:r>
            <a:r>
              <a:rPr lang="en-US" dirty="0" err="1"/>
              <a:t>Berkshelf</a:t>
            </a:r>
            <a:r>
              <a:rPr lang="en-US" dirty="0"/>
              <a:t> 3.1.5...</a:t>
            </a:r>
          </a:p>
          <a:p>
            <a:r>
              <a:rPr lang="en-US" dirty="0"/>
              <a:t>       Removing non-cookbook files before transfer</a:t>
            </a:r>
          </a:p>
          <a:p>
            <a:r>
              <a:rPr lang="en-US" dirty="0"/>
              <a:t>-----&gt; Installing Chef Omnibus (true)</a:t>
            </a:r>
          </a:p>
          <a:p>
            <a:r>
              <a:rPr lang="en-US" dirty="0"/>
              <a:t>       downloading https://</a:t>
            </a:r>
            <a:r>
              <a:rPr lang="en-US" dirty="0" err="1"/>
              <a:t>www.getchef.com</a:t>
            </a:r>
            <a:r>
              <a:rPr lang="en-US" dirty="0"/>
              <a:t>/chef/</a:t>
            </a:r>
            <a:r>
              <a:rPr lang="en-US" dirty="0" err="1"/>
              <a:t>install.sh</a:t>
            </a:r>
            <a:endParaRPr lang="en-US" dirty="0"/>
          </a:p>
          <a:p>
            <a:r>
              <a:rPr lang="en-US" dirty="0"/>
              <a:t>         to file /</a:t>
            </a:r>
            <a:r>
              <a:rPr lang="en-US" dirty="0" err="1"/>
              <a:t>tmp</a:t>
            </a:r>
            <a:r>
              <a:rPr lang="en-US" dirty="0"/>
              <a:t>/</a:t>
            </a:r>
            <a:r>
              <a:rPr lang="en-US" dirty="0" err="1"/>
              <a:t>install.sh</a:t>
            </a:r>
            <a:endParaRPr lang="en-US" dirty="0"/>
          </a:p>
          <a:p>
            <a:r>
              <a:rPr lang="en-US" dirty="0"/>
              <a:t>       trying curl...</a:t>
            </a:r>
          </a:p>
          <a:p>
            <a:r>
              <a:rPr lang="en-US" dirty="0"/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our policy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converge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97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converge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75956" y="2156177"/>
            <a:ext cx="4151490" cy="110799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182880">
              <a:buClr>
                <a:schemeClr val="bg1"/>
              </a:buClr>
            </a:pPr>
            <a:r>
              <a:rPr lang="de-DE" sz="2400" dirty="0" err="1" smtClean="0">
                <a:solidFill>
                  <a:schemeClr val="bg1"/>
                </a:solidFill>
              </a:rPr>
              <a:t>Install</a:t>
            </a:r>
            <a:r>
              <a:rPr lang="de-DE" sz="2400" dirty="0" smtClean="0">
                <a:solidFill>
                  <a:schemeClr val="bg1"/>
                </a:solidFill>
              </a:rPr>
              <a:t> Chef</a:t>
            </a:r>
          </a:p>
          <a:p>
            <a:pPr marL="182880">
              <a:buClr>
                <a:schemeClr val="bg1"/>
              </a:buClr>
            </a:pPr>
            <a:r>
              <a:rPr lang="de-DE" sz="2400" dirty="0" smtClean="0">
                <a:solidFill>
                  <a:schemeClr val="bg1"/>
                </a:solidFill>
              </a:rPr>
              <a:t>Upload </a:t>
            </a:r>
            <a:r>
              <a:rPr lang="de-DE" sz="2400" dirty="0" err="1" smtClean="0">
                <a:solidFill>
                  <a:schemeClr val="bg1"/>
                </a:solidFill>
              </a:rPr>
              <a:t>cookbooks</a:t>
            </a:r>
            <a:endParaRPr lang="de-DE" sz="2400" dirty="0" smtClean="0">
              <a:solidFill>
                <a:schemeClr val="bg1"/>
              </a:solidFill>
            </a:endParaRPr>
          </a:p>
          <a:p>
            <a:pPr marL="182880">
              <a:buClr>
                <a:schemeClr val="bg1"/>
              </a:buClr>
            </a:pPr>
            <a:r>
              <a:rPr lang="de-DE" sz="2400" dirty="0" err="1" smtClean="0">
                <a:solidFill>
                  <a:schemeClr val="bg1"/>
                </a:solidFill>
              </a:rPr>
              <a:t>Apply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the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run_list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54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Check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Success Criteria</a:t>
            </a:r>
            <a:r>
              <a:rPr lang="en-US" dirty="0"/>
              <a:t>:  We have an isolated environment to verify the success status of a chef-client run</a:t>
            </a:r>
          </a:p>
          <a:p>
            <a:r>
              <a:rPr lang="en-US" b="1" dirty="0"/>
              <a:t>Success Criteria</a:t>
            </a:r>
            <a:r>
              <a:rPr lang="en-US" dirty="0"/>
              <a:t>: The default apache recipe will be applied in the test environment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55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Did chef-client complete successfully?</a:t>
            </a:r>
          </a:p>
          <a:p>
            <a:r>
              <a:rPr lang="en-US" dirty="0" smtClean="0"/>
              <a:t>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258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Did chef-client complete successfully?</a:t>
            </a:r>
          </a:p>
          <a:p>
            <a:r>
              <a:rPr lang="en-US" dirty="0" smtClean="0"/>
              <a:t>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59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Automation</a:t>
            </a:r>
            <a:endParaRPr lang="en-US" dirty="0"/>
          </a:p>
        </p:txBody>
      </p:sp>
      <p:pic>
        <p:nvPicPr>
          <p:cNvPr id="7" name="Picture Placeholder 6" descr="Figure_1_SCC_02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15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is a driver?</a:t>
            </a:r>
          </a:p>
          <a:p>
            <a:r>
              <a:rPr lang="en-US" dirty="0" smtClean="0"/>
              <a:t>What is a </a:t>
            </a:r>
            <a:r>
              <a:rPr lang="en-US" dirty="0" err="1" smtClean="0"/>
              <a:t>provisioner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are platforms?</a:t>
            </a:r>
          </a:p>
          <a:p>
            <a:r>
              <a:rPr lang="en-US" dirty="0" smtClean="0"/>
              <a:t>What are suites?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3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kitchen list</a:t>
            </a:r>
          </a:p>
          <a:p>
            <a:r>
              <a:rPr lang="en-US" dirty="0" smtClean="0"/>
              <a:t>kitchen create</a:t>
            </a:r>
          </a:p>
          <a:p>
            <a:r>
              <a:rPr lang="en-US" dirty="0" smtClean="0"/>
              <a:t>kitchen converge</a:t>
            </a:r>
          </a:p>
          <a:p>
            <a:r>
              <a:rPr lang="en-US" dirty="0" smtClean="0"/>
              <a:t>kitchen login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60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Lab 8 – Create kitchen for </a:t>
            </a:r>
            <a:r>
              <a:rPr lang="en-US" dirty="0" err="1" smtClean="0"/>
              <a:t>motd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Update Test Kitchen for the </a:t>
            </a:r>
            <a:r>
              <a:rPr lang="en-US" dirty="0" err="1" smtClean="0"/>
              <a:t>motd</a:t>
            </a:r>
            <a:r>
              <a:rPr lang="en-US" dirty="0" smtClean="0"/>
              <a:t> cookbook</a:t>
            </a:r>
          </a:p>
          <a:p>
            <a:pPr lvl="1"/>
            <a:r>
              <a:rPr lang="en-US" dirty="0" smtClean="0"/>
              <a:t>Use kitchen-</a:t>
            </a:r>
            <a:r>
              <a:rPr lang="en-US" dirty="0" err="1" smtClean="0"/>
              <a:t>docker</a:t>
            </a:r>
            <a:r>
              <a:rPr lang="en-US" dirty="0" smtClean="0"/>
              <a:t> driver</a:t>
            </a:r>
          </a:p>
          <a:p>
            <a:pPr lvl="1"/>
            <a:r>
              <a:rPr lang="en-US" dirty="0" smtClean="0"/>
              <a:t>Only text </a:t>
            </a:r>
            <a:r>
              <a:rPr lang="en-US" dirty="0" err="1" smtClean="0"/>
              <a:t>CentOS</a:t>
            </a:r>
            <a:endParaRPr lang="en-US" dirty="0" smtClean="0"/>
          </a:p>
          <a:p>
            <a:pPr lvl="1"/>
            <a:r>
              <a:rPr lang="en-US" dirty="0" smtClean="0"/>
              <a:t>Create the Test Kitchen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907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if…?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You wanted to test our recipe on Ubuntu as well as </a:t>
            </a:r>
            <a:r>
              <a:rPr lang="en-US" dirty="0" err="1" smtClean="0"/>
              <a:t>CentOS</a:t>
            </a:r>
            <a:r>
              <a:rPr lang="en-US" dirty="0" smtClean="0"/>
              <a:t>?</a:t>
            </a:r>
          </a:p>
          <a:p>
            <a:r>
              <a:rPr lang="en-US" dirty="0" smtClean="0"/>
              <a:t>You wanted to remove the kitchen sandbox?</a:t>
            </a:r>
          </a:p>
          <a:p>
            <a:r>
              <a:rPr lang="en-US" dirty="0" smtClean="0"/>
              <a:t>Did not have </a:t>
            </a:r>
            <a:r>
              <a:rPr lang="en-US" dirty="0" err="1" smtClean="0"/>
              <a:t>Docker</a:t>
            </a:r>
            <a:r>
              <a:rPr lang="en-US" dirty="0" smtClean="0"/>
              <a:t> installed?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2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questions can I answer for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13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Verifying node state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Serverspec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12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r>
              <a:rPr lang="en-US" dirty="0" smtClean="0"/>
              <a:t>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738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</a:t>
            </a:r>
            <a:r>
              <a:rPr lang="en-US" sz="2600" dirty="0" smtClean="0"/>
              <a:t>:</a:t>
            </a:r>
            <a:endParaRPr lang="en-US" sz="2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Manually inspect the test node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56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</a:t>
            </a:r>
            <a:r>
              <a:rPr lang="en-US" sz="2600" dirty="0" smtClean="0"/>
              <a:t>:</a:t>
            </a:r>
            <a:endParaRPr lang="en-US" sz="2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Manually inspect the test node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50000" y="2079625"/>
            <a:ext cx="975177" cy="36933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904638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password:</a:t>
            </a:r>
          </a:p>
          <a:p>
            <a:r>
              <a:rPr lang="en-US" sz="2600" dirty="0"/>
              <a:t>Last login: Wed Sep 24 04:30:29 2014 from 172.17.42.1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Manually inspect the test node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50000" y="2079625"/>
            <a:ext cx="975177" cy="36933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292411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Dimensions of Scale</a:t>
            </a:r>
            <a:endParaRPr lang="en-US" dirty="0"/>
          </a:p>
        </p:txBody>
      </p:sp>
      <p:pic>
        <p:nvPicPr>
          <p:cNvPr id="5" name="Picture Placeholder 4" descr="Figure_002_DOS_002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4339" r="-16974"/>
          <a:stretch/>
        </p:blipFill>
        <p:spPr>
          <a:xfrm>
            <a:off x="482600" y="1143000"/>
            <a:ext cx="11201400" cy="5257800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29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curl: (7) couldn't connect to host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Manually inspect the test node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curl http://</a:t>
            </a:r>
            <a:r>
              <a:rPr lang="en-US" dirty="0" err="1" smtClean="0"/>
              <a:t>localhost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68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52888" y="5037666"/>
            <a:ext cx="6547556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[chef@ip-172-31-44-173 apache]</a:t>
            </a:r>
            <a:r>
              <a:rPr lang="pt-BR" sz="2400" dirty="0" smtClean="0">
                <a:solidFill>
                  <a:schemeClr val="bg1"/>
                </a:solidFill>
              </a:rPr>
              <a:t>$ </a:t>
            </a:r>
            <a:r>
              <a:rPr lang="pt-BR" sz="2400" dirty="0" err="1" smtClean="0">
                <a:solidFill>
                  <a:schemeClr val="bg1"/>
                </a:solidFill>
              </a:rPr>
              <a:t>kitchen</a:t>
            </a:r>
            <a:r>
              <a:rPr lang="pt-BR" sz="2400" dirty="0" smtClean="0">
                <a:solidFill>
                  <a:schemeClr val="bg1"/>
                </a:solidFill>
              </a:rPr>
              <a:t> </a:t>
            </a:r>
            <a:r>
              <a:rPr lang="pt-BR" sz="2400" dirty="0" err="1" smtClean="0">
                <a:solidFill>
                  <a:schemeClr val="bg1"/>
                </a:solidFill>
              </a:rPr>
              <a:t>login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75956" y="2706510"/>
            <a:ext cx="4151490" cy="47705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1500" dirty="0">
                <a:solidFill>
                  <a:schemeClr val="bg1"/>
                </a:solidFill>
              </a:rPr>
              <a:t>[kitchen@5379d310dc59 ~]</a:t>
            </a:r>
            <a:r>
              <a:rPr lang="de-DE" sz="1500" dirty="0" smtClean="0">
                <a:solidFill>
                  <a:schemeClr val="bg1"/>
                </a:solidFill>
              </a:rPr>
              <a:t>$ </a:t>
            </a:r>
            <a:r>
              <a:rPr lang="de-DE" sz="1500" dirty="0" err="1" smtClean="0">
                <a:solidFill>
                  <a:schemeClr val="bg1"/>
                </a:solidFill>
              </a:rPr>
              <a:t>curl</a:t>
            </a:r>
            <a:r>
              <a:rPr lang="de-DE" sz="1500" dirty="0" smtClean="0">
                <a:solidFill>
                  <a:schemeClr val="bg1"/>
                </a:solidFill>
              </a:rPr>
              <a:t> http://</a:t>
            </a:r>
            <a:r>
              <a:rPr lang="de-DE" sz="1500" dirty="0" err="1" smtClean="0">
                <a:solidFill>
                  <a:schemeClr val="bg1"/>
                </a:solidFill>
              </a:rPr>
              <a:t>localhost</a:t>
            </a:r>
            <a:endParaRPr lang="de-DE" sz="1500" dirty="0" smtClean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curl: (7) couldn't connect to </a:t>
            </a:r>
            <a:r>
              <a:rPr lang="en-US" sz="1600" dirty="0" smtClean="0">
                <a:solidFill>
                  <a:schemeClr val="bg1"/>
                </a:solidFill>
              </a:rPr>
              <a:t>host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8015111" y="3344333"/>
            <a:ext cx="0" cy="1636889"/>
          </a:xfrm>
          <a:prstGeom prst="straightConnector1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071555" y="4092223"/>
            <a:ext cx="47894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rgbClr val="FFFFFF"/>
                </a:solidFill>
              </a:rPr>
              <a:t>ssh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350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9 – Verify node state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</a:t>
            </a:r>
            <a:r>
              <a:rPr lang="en-US" dirty="0" smtClean="0"/>
              <a:t>: Manually verifying the state of the test node is tedious and error-prone.</a:t>
            </a:r>
          </a:p>
          <a:p>
            <a:r>
              <a:rPr lang="en-US" b="1" dirty="0" smtClean="0"/>
              <a:t>Success Criteria</a:t>
            </a:r>
            <a:r>
              <a:rPr lang="en-US" dirty="0" smtClean="0"/>
              <a:t>: The end state of the node is automatically tested.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34493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Serverspec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Write tests to verify your servers</a:t>
            </a:r>
          </a:p>
          <a:p>
            <a:r>
              <a:rPr lang="en-US" dirty="0" smtClean="0"/>
              <a:t>Not dependent on Chef</a:t>
            </a:r>
          </a:p>
          <a:p>
            <a:r>
              <a:rPr lang="en-US" dirty="0" smtClean="0"/>
              <a:t>Defines many resource types</a:t>
            </a:r>
          </a:p>
          <a:p>
            <a:pPr lvl="1"/>
            <a:r>
              <a:rPr lang="en-US" dirty="0" smtClean="0"/>
              <a:t>package, service, user, etc.</a:t>
            </a:r>
          </a:p>
          <a:p>
            <a:r>
              <a:rPr lang="en-US" dirty="0" smtClean="0"/>
              <a:t>Works well with Test Kitchen</a:t>
            </a:r>
          </a:p>
          <a:p>
            <a:r>
              <a:rPr lang="en-US" dirty="0">
                <a:hlinkClick r:id="rId2"/>
              </a:rPr>
              <a:t>http://serverspec.org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8500" y="3381375"/>
            <a:ext cx="330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1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logout</a:t>
            </a:r>
          </a:p>
          <a:p>
            <a:r>
              <a:rPr lang="en-US" dirty="0"/>
              <a:t>Connection to </a:t>
            </a:r>
            <a:r>
              <a:rPr lang="en-US" dirty="0" err="1"/>
              <a:t>localhost</a:t>
            </a:r>
            <a:r>
              <a:rPr lang="en-US" dirty="0"/>
              <a:t> closed.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Leave the Kitchen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 anchor="ctr" anchorCtr="0">
            <a:normAutofit fontScale="92500" lnSpcReduction="10000"/>
          </a:bodyPr>
          <a:lstStyle/>
          <a:p>
            <a:r>
              <a:rPr lang="en-US" dirty="0" smtClean="0"/>
              <a:t>exit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560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to the proper directory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~/chef-repo/cookbooks/apache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533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directory for </a:t>
            </a:r>
            <a:r>
              <a:rPr lang="en-US" dirty="0" err="1" smtClean="0"/>
              <a:t>serverspec</a:t>
            </a:r>
            <a:r>
              <a:rPr lang="en-US" dirty="0" smtClean="0"/>
              <a:t> tests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 anchor="ctr" anchorCtr="0">
            <a:normAutofit fontScale="70000" lnSpcReduction="20000"/>
          </a:bodyPr>
          <a:lstStyle/>
          <a:p>
            <a:r>
              <a:rPr lang="en-US" dirty="0" err="1"/>
              <a:t>mkdir</a:t>
            </a:r>
            <a:r>
              <a:rPr lang="en-US" dirty="0"/>
              <a:t> -p test/integration</a:t>
            </a:r>
            <a:r>
              <a:rPr lang="en-US" dirty="0" smtClean="0"/>
              <a:t>/default/</a:t>
            </a:r>
            <a:r>
              <a:rPr lang="en-US" dirty="0" err="1"/>
              <a:t>serverspec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4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Default location for tests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Test Kitchen will look in the </a:t>
            </a:r>
            <a:r>
              <a:rPr lang="en-US" dirty="0" smtClean="0">
                <a:latin typeface="Courier New"/>
                <a:cs typeface="Courier New"/>
              </a:rPr>
              <a:t>test/integration</a:t>
            </a:r>
            <a:r>
              <a:rPr lang="en-US" dirty="0" smtClean="0"/>
              <a:t> directory for test-related files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814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Suite subdirectory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next level subdirectory will match the suite name.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2328333"/>
          </a:xfrm>
        </p:spPr>
        <p:txBody>
          <a:bodyPr/>
          <a:lstStyle/>
          <a:p>
            <a:r>
              <a:rPr lang="fr-FR" sz="2200" dirty="0"/>
              <a:t>test/</a:t>
            </a:r>
          </a:p>
          <a:p>
            <a:r>
              <a:rPr lang="fr-FR" sz="2200" dirty="0"/>
              <a:t>└── </a:t>
            </a:r>
            <a:r>
              <a:rPr lang="fr-FR" sz="2200" dirty="0" err="1"/>
              <a:t>integration</a:t>
            </a:r>
            <a:endParaRPr lang="fr-FR" sz="2200" dirty="0"/>
          </a:p>
          <a:p>
            <a:r>
              <a:rPr lang="fr-FR" sz="2200" dirty="0"/>
              <a:t>    └── default</a:t>
            </a:r>
          </a:p>
          <a:p>
            <a:r>
              <a:rPr lang="fr-FR" sz="2200" dirty="0"/>
              <a:t>        └── </a:t>
            </a:r>
            <a:r>
              <a:rPr lang="fr-FR" sz="2200" dirty="0" err="1"/>
              <a:t>serverspec</a:t>
            </a:r>
            <a:endParaRPr lang="fr-FR" sz="2200" dirty="0"/>
          </a:p>
          <a:p>
            <a:r>
              <a:rPr lang="fr-FR" sz="2200" dirty="0"/>
              <a:t>            └── </a:t>
            </a:r>
            <a:r>
              <a:rPr lang="fr-FR" sz="2200" dirty="0" err="1"/>
              <a:t>default_spec.rb</a:t>
            </a:r>
            <a:endParaRPr lang="fr-FR" sz="2200" dirty="0"/>
          </a:p>
          <a:p>
            <a:endParaRPr lang="en-US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 bwMode="white">
          <a:xfrm>
            <a:off x="6178521" y="3708400"/>
            <a:ext cx="5486400" cy="2328333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 vert="horz" wrap="square" lIns="91440" tIns="0" rIns="9144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Courier New"/>
                <a:ea typeface="+mn-ea"/>
                <a:cs typeface="Courier New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200" dirty="0"/>
              <a:t>suites:</a:t>
            </a:r>
          </a:p>
          <a:p>
            <a:r>
              <a:rPr lang="fr-FR" sz="2200" dirty="0"/>
              <a:t>  - </a:t>
            </a:r>
            <a:r>
              <a:rPr lang="fr-FR" sz="2200" dirty="0" err="1"/>
              <a:t>name</a:t>
            </a:r>
            <a:r>
              <a:rPr lang="fr-FR" sz="2200" dirty="0"/>
              <a:t>: default</a:t>
            </a:r>
          </a:p>
          <a:p>
            <a:r>
              <a:rPr lang="fr-FR" sz="2200" dirty="0"/>
              <a:t>    </a:t>
            </a:r>
            <a:r>
              <a:rPr lang="fr-FR" sz="2200" dirty="0" err="1"/>
              <a:t>run_list</a:t>
            </a:r>
            <a:r>
              <a:rPr lang="fr-FR" sz="2200" dirty="0"/>
              <a:t>:</a:t>
            </a:r>
          </a:p>
          <a:p>
            <a:r>
              <a:rPr lang="fr-FR" sz="2200" dirty="0"/>
              <a:t>      - </a:t>
            </a:r>
            <a:r>
              <a:rPr lang="fr-FR" sz="2200" dirty="0" err="1"/>
              <a:t>recipe</a:t>
            </a:r>
            <a:r>
              <a:rPr lang="fr-FR" sz="2200" dirty="0"/>
              <a:t>[apache::default]</a:t>
            </a:r>
          </a:p>
          <a:p>
            <a:r>
              <a:rPr lang="fr-FR" sz="2200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57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Suite subdirectory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next level subdirectory will match the suite name.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2328333"/>
          </a:xfrm>
        </p:spPr>
        <p:txBody>
          <a:bodyPr/>
          <a:lstStyle/>
          <a:p>
            <a:r>
              <a:rPr lang="fr-FR" sz="2200" dirty="0"/>
              <a:t>test/</a:t>
            </a:r>
          </a:p>
          <a:p>
            <a:r>
              <a:rPr lang="fr-FR" sz="2200" dirty="0"/>
              <a:t>└── </a:t>
            </a:r>
            <a:r>
              <a:rPr lang="fr-FR" sz="2200" dirty="0" err="1"/>
              <a:t>integration</a:t>
            </a:r>
            <a:endParaRPr lang="fr-FR" sz="2200" dirty="0"/>
          </a:p>
          <a:p>
            <a:r>
              <a:rPr lang="fr-FR" sz="2200" dirty="0"/>
              <a:t>    └── </a:t>
            </a:r>
            <a:r>
              <a:rPr lang="fr-FR" sz="2200" b="1" dirty="0"/>
              <a:t>default</a:t>
            </a:r>
          </a:p>
          <a:p>
            <a:r>
              <a:rPr lang="fr-FR" sz="2200" dirty="0"/>
              <a:t>        └── </a:t>
            </a:r>
            <a:r>
              <a:rPr lang="fr-FR" sz="2200" dirty="0" err="1"/>
              <a:t>serverspec</a:t>
            </a:r>
            <a:endParaRPr lang="fr-FR" sz="2200" dirty="0"/>
          </a:p>
          <a:p>
            <a:r>
              <a:rPr lang="fr-FR" sz="2200" dirty="0"/>
              <a:t>            └── </a:t>
            </a:r>
            <a:r>
              <a:rPr lang="fr-FR" sz="2200" dirty="0" err="1"/>
              <a:t>default_spec.rb</a:t>
            </a:r>
            <a:endParaRPr lang="fr-FR" sz="2200" dirty="0"/>
          </a:p>
          <a:p>
            <a:endParaRPr lang="en-US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 bwMode="white">
          <a:xfrm>
            <a:off x="6178521" y="3708400"/>
            <a:ext cx="5486400" cy="2328333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 vert="horz" wrap="square" lIns="91440" tIns="0" rIns="9144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Courier New"/>
                <a:ea typeface="+mn-ea"/>
                <a:cs typeface="Courier New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200" dirty="0"/>
              <a:t>suites:</a:t>
            </a:r>
          </a:p>
          <a:p>
            <a:r>
              <a:rPr lang="fr-FR" sz="2200" dirty="0"/>
              <a:t>  - </a:t>
            </a:r>
            <a:r>
              <a:rPr lang="fr-FR" sz="2200" dirty="0" err="1"/>
              <a:t>name</a:t>
            </a:r>
            <a:r>
              <a:rPr lang="fr-FR" sz="2200" dirty="0"/>
              <a:t>: </a:t>
            </a:r>
            <a:r>
              <a:rPr lang="fr-FR" sz="2200" b="1" dirty="0"/>
              <a:t>default</a:t>
            </a:r>
          </a:p>
          <a:p>
            <a:r>
              <a:rPr lang="fr-FR" sz="2200" dirty="0"/>
              <a:t>    </a:t>
            </a:r>
            <a:r>
              <a:rPr lang="fr-FR" sz="2200" dirty="0" err="1"/>
              <a:t>run_list</a:t>
            </a:r>
            <a:r>
              <a:rPr lang="fr-FR" sz="2200" dirty="0"/>
              <a:t>:</a:t>
            </a:r>
          </a:p>
          <a:p>
            <a:r>
              <a:rPr lang="fr-FR" sz="2200" dirty="0"/>
              <a:t>      - </a:t>
            </a:r>
            <a:r>
              <a:rPr lang="fr-FR" sz="2200" dirty="0" err="1"/>
              <a:t>recipe</a:t>
            </a:r>
            <a:r>
              <a:rPr lang="fr-FR" sz="2200" dirty="0"/>
              <a:t>[apache::default]</a:t>
            </a:r>
          </a:p>
          <a:p>
            <a:r>
              <a:rPr lang="fr-FR" sz="2200" dirty="0"/>
              <a:t> 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986889" y="2286000"/>
            <a:ext cx="28222" cy="182033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961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Platform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Creates a dependable view of your entire network’s state.</a:t>
            </a:r>
          </a:p>
          <a:p>
            <a:r>
              <a:rPr lang="en-US" dirty="0" smtClean="0"/>
              <a:t>Can handle complex dependencies among the nodes of your network.</a:t>
            </a:r>
          </a:p>
          <a:p>
            <a:r>
              <a:rPr lang="en-US" dirty="0" smtClean="0"/>
              <a:t>Is fault tolerant.</a:t>
            </a:r>
          </a:p>
          <a:p>
            <a:r>
              <a:rPr lang="en-US" dirty="0" smtClean="0"/>
              <a:t>Is secure.</a:t>
            </a:r>
          </a:p>
          <a:p>
            <a:r>
              <a:rPr lang="en-US" dirty="0" smtClean="0"/>
              <a:t>Can handle multiple platforms</a:t>
            </a:r>
          </a:p>
          <a:p>
            <a:r>
              <a:rPr lang="en-US" dirty="0" smtClean="0"/>
              <a:t>Can manage cloud resources</a:t>
            </a:r>
          </a:p>
          <a:p>
            <a:r>
              <a:rPr lang="en-US" dirty="0" smtClean="0"/>
              <a:t>Provides a foundation for innovation</a:t>
            </a:r>
          </a:p>
        </p:txBody>
      </p:sp>
    </p:spTree>
    <p:extLst>
      <p:ext uri="{BB962C8B-B14F-4D97-AF65-F5344CB8AC3E}">
        <p14:creationId xmlns:p14="http://schemas.microsoft.com/office/powerpoint/2010/main" val="58003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Busser subdirectory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Test Kitchen utilizes </a:t>
            </a:r>
            <a:r>
              <a:rPr lang="en-US" b="1" dirty="0" smtClean="0"/>
              <a:t>bussers</a:t>
            </a:r>
            <a:r>
              <a:rPr lang="en-US" dirty="0" smtClean="0"/>
              <a:t> to manage test plugins.</a:t>
            </a:r>
          </a:p>
          <a:p>
            <a:r>
              <a:rPr lang="en-US" dirty="0" smtClean="0"/>
              <a:t>We’ll be using the </a:t>
            </a:r>
            <a:r>
              <a:rPr lang="en-US" dirty="0" err="1" smtClean="0"/>
              <a:t>serverspec</a:t>
            </a:r>
            <a:r>
              <a:rPr lang="en-US" dirty="0" smtClean="0"/>
              <a:t> plugin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2328333"/>
          </a:xfrm>
        </p:spPr>
        <p:txBody>
          <a:bodyPr/>
          <a:lstStyle/>
          <a:p>
            <a:r>
              <a:rPr lang="fr-FR" sz="2200" dirty="0"/>
              <a:t>test/</a:t>
            </a:r>
          </a:p>
          <a:p>
            <a:r>
              <a:rPr lang="fr-FR" sz="2200" dirty="0"/>
              <a:t>└── </a:t>
            </a:r>
            <a:r>
              <a:rPr lang="fr-FR" sz="2200" dirty="0" err="1"/>
              <a:t>integration</a:t>
            </a:r>
            <a:endParaRPr lang="fr-FR" sz="2200" dirty="0"/>
          </a:p>
          <a:p>
            <a:r>
              <a:rPr lang="fr-FR" sz="2200" dirty="0"/>
              <a:t>    └── default</a:t>
            </a:r>
          </a:p>
          <a:p>
            <a:r>
              <a:rPr lang="fr-FR" sz="2200" dirty="0"/>
              <a:t>        └── </a:t>
            </a:r>
            <a:r>
              <a:rPr lang="fr-FR" sz="2200" b="1" dirty="0" err="1"/>
              <a:t>serverspec</a:t>
            </a:r>
            <a:endParaRPr lang="fr-FR" sz="2200" b="1" dirty="0"/>
          </a:p>
          <a:p>
            <a:r>
              <a:rPr lang="fr-FR" sz="2200" dirty="0"/>
              <a:t>            └── </a:t>
            </a:r>
            <a:r>
              <a:rPr lang="fr-FR" sz="2200" dirty="0" err="1"/>
              <a:t>default_spec.rb</a:t>
            </a:r>
            <a:endParaRPr lang="fr-FR" sz="2200" dirty="0"/>
          </a:p>
          <a:p>
            <a:endParaRPr lang="en-US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 bwMode="white">
          <a:xfrm>
            <a:off x="6178521" y="3708400"/>
            <a:ext cx="5486400" cy="2328333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 vert="horz" wrap="square" lIns="91440" tIns="0" rIns="9144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Courier New"/>
                <a:ea typeface="+mn-ea"/>
                <a:cs typeface="Courier New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Courier"/>
                <a:ea typeface="+mn-ea"/>
                <a:cs typeface="Courier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200" dirty="0"/>
              <a:t>suites:</a:t>
            </a:r>
          </a:p>
          <a:p>
            <a:r>
              <a:rPr lang="fr-FR" sz="2200" dirty="0"/>
              <a:t>  - </a:t>
            </a:r>
            <a:r>
              <a:rPr lang="fr-FR" sz="2200" dirty="0" err="1"/>
              <a:t>name</a:t>
            </a:r>
            <a:r>
              <a:rPr lang="fr-FR" sz="2200" dirty="0"/>
              <a:t>: default</a:t>
            </a:r>
          </a:p>
          <a:p>
            <a:r>
              <a:rPr lang="fr-FR" sz="2200" dirty="0"/>
              <a:t>    </a:t>
            </a:r>
            <a:r>
              <a:rPr lang="fr-FR" sz="2200" dirty="0" err="1"/>
              <a:t>run_list</a:t>
            </a:r>
            <a:r>
              <a:rPr lang="fr-FR" sz="2200" dirty="0"/>
              <a:t>:</a:t>
            </a:r>
          </a:p>
          <a:p>
            <a:r>
              <a:rPr lang="fr-FR" sz="2200" dirty="0"/>
              <a:t>      - </a:t>
            </a:r>
            <a:r>
              <a:rPr lang="fr-FR" sz="2200" dirty="0" err="1"/>
              <a:t>recipe</a:t>
            </a:r>
            <a:r>
              <a:rPr lang="fr-FR" sz="2200" dirty="0"/>
              <a:t>[apache::default]</a:t>
            </a:r>
          </a:p>
          <a:p>
            <a:r>
              <a:rPr lang="fr-FR" sz="2200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34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a </a:t>
            </a:r>
            <a:r>
              <a:rPr lang="en-US" dirty="0" err="1" smtClean="0"/>
              <a:t>Serverspec</a:t>
            </a:r>
            <a:r>
              <a:rPr lang="en-US" dirty="0" smtClean="0"/>
              <a:t> test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204A87"/>
                </a:solidFill>
              </a:rPr>
              <a:t>require </a:t>
            </a:r>
            <a:r>
              <a:rPr lang="en-US" dirty="0">
                <a:solidFill>
                  <a:srgbClr val="4E9A06"/>
                </a:solidFill>
              </a:rPr>
              <a:t>'</a:t>
            </a:r>
            <a:r>
              <a:rPr lang="en-US" dirty="0" err="1">
                <a:solidFill>
                  <a:srgbClr val="4E9A06"/>
                </a:solidFill>
              </a:rPr>
              <a:t>serverspec</a:t>
            </a:r>
            <a:r>
              <a:rPr lang="en-US" dirty="0">
                <a:solidFill>
                  <a:srgbClr val="4E9A06"/>
                </a:solidFill>
              </a:rPr>
              <a:t>'</a:t>
            </a:r>
          </a:p>
          <a:p>
            <a:r>
              <a:rPr lang="en-US" dirty="0">
                <a:solidFill>
                  <a:srgbClr val="000000"/>
                </a:solidFill>
              </a:rPr>
              <a:t>set </a:t>
            </a:r>
            <a:r>
              <a:rPr lang="en-US" dirty="0">
                <a:solidFill>
                  <a:srgbClr val="4E9A06"/>
                </a:solidFill>
              </a:rPr>
              <a:t>:backend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>
                <a:solidFill>
                  <a:srgbClr val="4E9A06"/>
                </a:solidFill>
              </a:rPr>
              <a:t>:exec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000000"/>
                </a:solidFill>
              </a:rPr>
              <a:t>describe </a:t>
            </a:r>
            <a:r>
              <a:rPr lang="en-US" dirty="0">
                <a:solidFill>
                  <a:srgbClr val="4E9A06"/>
                </a:solidFill>
              </a:rPr>
              <a:t>'apache'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endParaRPr lang="en-US" b="1" dirty="0">
              <a:solidFill>
                <a:srgbClr val="204A87"/>
              </a:solidFill>
            </a:endParaRP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test/integration</a:t>
            </a:r>
            <a:r>
              <a:rPr lang="en-US" dirty="0" smtClean="0"/>
              <a:t>/default/</a:t>
            </a:r>
            <a:r>
              <a:rPr lang="en-US" dirty="0" err="1" smtClean="0"/>
              <a:t>serverspec</a:t>
            </a:r>
            <a:r>
              <a:rPr lang="en-US" dirty="0" smtClean="0"/>
              <a:t>/</a:t>
            </a:r>
            <a:r>
              <a:rPr lang="en-US" dirty="0" err="1" smtClean="0"/>
              <a:t>default_spec.rb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6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Generic Expectation Form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describe "</a:t>
            </a:r>
            <a:r>
              <a:rPr lang="en-US" dirty="0" smtClean="0"/>
              <a:t>&lt;subject&gt;</a:t>
            </a:r>
            <a:r>
              <a:rPr lang="en-US" dirty="0"/>
              <a:t>" </a:t>
            </a:r>
            <a:r>
              <a:rPr lang="en-US" b="1" dirty="0"/>
              <a:t>do</a:t>
            </a:r>
          </a:p>
          <a:p>
            <a:r>
              <a:rPr lang="en-US" dirty="0"/>
              <a:t>  it "&lt;description&gt;" </a:t>
            </a:r>
            <a:r>
              <a:rPr lang="en-US" b="1" dirty="0"/>
              <a:t>do</a:t>
            </a:r>
          </a:p>
          <a:p>
            <a:r>
              <a:rPr lang="en-US" dirty="0"/>
              <a:t>    expect</a:t>
            </a:r>
            <a:r>
              <a:rPr lang="en-US" b="1" dirty="0"/>
              <a:t>(thing)</a:t>
            </a:r>
            <a:r>
              <a:rPr lang="en-US" dirty="0"/>
              <a:t>.to </a:t>
            </a:r>
            <a:r>
              <a:rPr lang="en-US" dirty="0" err="1"/>
              <a:t>eq</a:t>
            </a:r>
            <a:r>
              <a:rPr lang="en-US" dirty="0"/>
              <a:t> result</a:t>
            </a:r>
          </a:p>
          <a:p>
            <a:r>
              <a:rPr lang="en-US" dirty="0"/>
              <a:t>  </a:t>
            </a:r>
            <a:r>
              <a:rPr lang="en-US" b="1" dirty="0"/>
              <a:t>end</a:t>
            </a:r>
          </a:p>
          <a:p>
            <a:r>
              <a:rPr lang="en-US" b="1" dirty="0"/>
              <a:t>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437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Awesome Expectations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204A87"/>
                </a:solidFill>
              </a:rPr>
              <a:t>require </a:t>
            </a:r>
            <a:r>
              <a:rPr lang="en-US" dirty="0">
                <a:solidFill>
                  <a:srgbClr val="4E9A06"/>
                </a:solidFill>
              </a:rPr>
              <a:t>'</a:t>
            </a:r>
            <a:r>
              <a:rPr lang="en-US" dirty="0" err="1">
                <a:solidFill>
                  <a:srgbClr val="4E9A06"/>
                </a:solidFill>
              </a:rPr>
              <a:t>serverspec</a:t>
            </a:r>
            <a:r>
              <a:rPr lang="en-US" dirty="0">
                <a:solidFill>
                  <a:srgbClr val="4E9A06"/>
                </a:solidFill>
              </a:rPr>
              <a:t>'</a:t>
            </a:r>
          </a:p>
          <a:p>
            <a:r>
              <a:rPr lang="en-US" dirty="0">
                <a:solidFill>
                  <a:srgbClr val="000000"/>
                </a:solidFill>
              </a:rPr>
              <a:t>set </a:t>
            </a:r>
            <a:r>
              <a:rPr lang="en-US" dirty="0">
                <a:solidFill>
                  <a:srgbClr val="4E9A06"/>
                </a:solidFill>
              </a:rPr>
              <a:t>:backend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>
                <a:solidFill>
                  <a:srgbClr val="4E9A06"/>
                </a:solidFill>
              </a:rPr>
              <a:t>:exec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describe </a:t>
            </a:r>
            <a:r>
              <a:rPr lang="en-US" dirty="0">
                <a:solidFill>
                  <a:srgbClr val="4E9A06"/>
                </a:solidFill>
              </a:rPr>
              <a:t>"apache"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awesome"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</a:t>
            </a:r>
            <a:r>
              <a:rPr lang="en-US" b="1" dirty="0">
                <a:solidFill>
                  <a:srgbClr val="204A87"/>
                </a:solidFill>
              </a:rPr>
              <a:t>true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eq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204A87"/>
                </a:solidFill>
              </a:rPr>
              <a:t>true</a:t>
            </a: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28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-----&gt; Running </a:t>
            </a:r>
            <a:r>
              <a:rPr lang="en-US" dirty="0" err="1"/>
              <a:t>serverspec</a:t>
            </a:r>
            <a:r>
              <a:rPr lang="en-US" dirty="0"/>
              <a:t> test suite</a:t>
            </a:r>
          </a:p>
          <a:p>
            <a:r>
              <a:rPr lang="en-US" dirty="0"/>
              <a:t>       /opt/chef/embedded/bin/ruby -I/</a:t>
            </a:r>
            <a:r>
              <a:rPr lang="en-US" dirty="0" err="1"/>
              <a:t>tmp</a:t>
            </a:r>
            <a:r>
              <a:rPr lang="en-US" dirty="0"/>
              <a:t>/busser/suites/</a:t>
            </a:r>
            <a:r>
              <a:rPr lang="en-US" dirty="0" err="1"/>
              <a:t>serverspec</a:t>
            </a:r>
            <a:r>
              <a:rPr lang="en-US" dirty="0"/>
              <a:t> -I/</a:t>
            </a:r>
            <a:r>
              <a:rPr lang="en-US" dirty="0" err="1"/>
              <a:t>tmp</a:t>
            </a:r>
            <a:r>
              <a:rPr lang="en-US" dirty="0"/>
              <a:t>/busser/gems/gems/rspec-support-3.1.2/lib:/</a:t>
            </a:r>
            <a:r>
              <a:rPr lang="en-US" dirty="0" err="1"/>
              <a:t>tmp</a:t>
            </a:r>
            <a:r>
              <a:rPr lang="en-US" dirty="0"/>
              <a:t>/busser/gems/gems/rspec-core-3.1.7/lib /opt/chef/embedded/bin/</a:t>
            </a:r>
            <a:r>
              <a:rPr lang="en-US" dirty="0" err="1"/>
              <a:t>rspec</a:t>
            </a:r>
            <a:r>
              <a:rPr lang="en-US" dirty="0"/>
              <a:t> --pattern /</a:t>
            </a:r>
            <a:r>
              <a:rPr lang="en-US" dirty="0" err="1"/>
              <a:t>tmp</a:t>
            </a:r>
            <a:r>
              <a:rPr lang="en-US" dirty="0"/>
              <a:t>/busser/suites/</a:t>
            </a:r>
            <a:r>
              <a:rPr lang="en-US" dirty="0" err="1"/>
              <a:t>serverspec</a:t>
            </a:r>
            <a:r>
              <a:rPr lang="en-US" dirty="0"/>
              <a:t>/\*\*/\*_</a:t>
            </a:r>
            <a:r>
              <a:rPr lang="en-US" dirty="0" err="1"/>
              <a:t>spec.rb</a:t>
            </a:r>
            <a:r>
              <a:rPr lang="en-US" dirty="0"/>
              <a:t> --color --format documentation --default-path /</a:t>
            </a:r>
            <a:r>
              <a:rPr lang="en-US" dirty="0" err="1"/>
              <a:t>tmp</a:t>
            </a:r>
            <a:r>
              <a:rPr lang="en-US" dirty="0"/>
              <a:t>/busser/suites/</a:t>
            </a:r>
            <a:r>
              <a:rPr lang="en-US" dirty="0" err="1"/>
              <a:t>serverspec</a:t>
            </a:r>
            <a:endParaRPr lang="en-US" dirty="0"/>
          </a:p>
          <a:p>
            <a:endParaRPr lang="en-US" dirty="0"/>
          </a:p>
          <a:p>
            <a:r>
              <a:rPr lang="en-US" dirty="0"/>
              <a:t>       apache</a:t>
            </a:r>
          </a:p>
          <a:p>
            <a:r>
              <a:rPr lang="en-US" dirty="0"/>
              <a:t>         is awesome</a:t>
            </a:r>
          </a:p>
          <a:p>
            <a:endParaRPr lang="en-US" dirty="0"/>
          </a:p>
          <a:p>
            <a:r>
              <a:rPr lang="en-US" dirty="0"/>
              <a:t>       Finished in 0.02823 seconds (files took 0.99875 seconds to load)</a:t>
            </a:r>
          </a:p>
          <a:p>
            <a:r>
              <a:rPr lang="en-US" dirty="0"/>
              <a:t>       1 example, 0 failures</a:t>
            </a:r>
          </a:p>
          <a:p>
            <a:r>
              <a:rPr lang="en-US" dirty="0"/>
              <a:t>       Finished verifying &lt;default-centos-64&gt; (0m5.03s).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the </a:t>
            </a:r>
            <a:r>
              <a:rPr lang="en-US" dirty="0" err="1" smtClean="0"/>
              <a:t>serverspec</a:t>
            </a:r>
            <a:r>
              <a:rPr lang="en-US" dirty="0" smtClean="0"/>
              <a:t> test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16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would you test our criteria?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 want a custom home page available on the web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65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success?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Package is installed?</a:t>
            </a:r>
          </a:p>
          <a:p>
            <a:r>
              <a:rPr lang="en-US" dirty="0" smtClean="0"/>
              <a:t>Page is displayed?</a:t>
            </a:r>
          </a:p>
          <a:p>
            <a:r>
              <a:rPr lang="en-US" dirty="0" smtClean="0"/>
              <a:t>What else?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536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package is installed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204A87"/>
                </a:solidFill>
              </a:rPr>
              <a:t>require </a:t>
            </a:r>
            <a:r>
              <a:rPr lang="en-US" dirty="0">
                <a:solidFill>
                  <a:srgbClr val="4E9A06"/>
                </a:solidFill>
              </a:rPr>
              <a:t>'</a:t>
            </a:r>
            <a:r>
              <a:rPr lang="en-US" dirty="0" err="1">
                <a:solidFill>
                  <a:srgbClr val="4E9A06"/>
                </a:solidFill>
              </a:rPr>
              <a:t>serverspec</a:t>
            </a:r>
            <a:r>
              <a:rPr lang="en-US" dirty="0">
                <a:solidFill>
                  <a:srgbClr val="4E9A06"/>
                </a:solidFill>
              </a:rPr>
              <a:t>'</a:t>
            </a:r>
          </a:p>
          <a:p>
            <a:r>
              <a:rPr lang="en-US" dirty="0">
                <a:solidFill>
                  <a:srgbClr val="000000"/>
                </a:solidFill>
              </a:rPr>
              <a:t>set </a:t>
            </a:r>
            <a:r>
              <a:rPr lang="en-US" dirty="0">
                <a:solidFill>
                  <a:srgbClr val="4E9A06"/>
                </a:solidFill>
              </a:rPr>
              <a:t>:backend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>
                <a:solidFill>
                  <a:srgbClr val="4E9A06"/>
                </a:solidFill>
              </a:rPr>
              <a:t>:exec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describe </a:t>
            </a:r>
            <a:r>
              <a:rPr lang="en-US" dirty="0">
                <a:solidFill>
                  <a:srgbClr val="4E9A06"/>
                </a:solidFill>
              </a:rPr>
              <a:t>"apache"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awesome"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</a:t>
            </a:r>
            <a:r>
              <a:rPr lang="en-US" b="1" dirty="0">
                <a:solidFill>
                  <a:srgbClr val="204A87"/>
                </a:solidFill>
              </a:rPr>
              <a:t>true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eq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204A87"/>
                </a:solidFill>
              </a:rPr>
              <a:t>true</a:t>
            </a: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installed"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(package(</a:t>
            </a:r>
            <a:r>
              <a:rPr lang="en-US" b="1" dirty="0">
                <a:solidFill>
                  <a:srgbClr val="4E9A06"/>
                </a:solidFill>
              </a:rPr>
              <a:t>"</a:t>
            </a:r>
            <a:r>
              <a:rPr lang="en-US" b="1" dirty="0" err="1">
                <a:solidFill>
                  <a:srgbClr val="4E9A06"/>
                </a:solidFill>
              </a:rPr>
              <a:t>httpd</a:t>
            </a:r>
            <a:r>
              <a:rPr lang="en-US" b="1" dirty="0">
                <a:solidFill>
                  <a:srgbClr val="4E9A06"/>
                </a:solidFill>
              </a:rPr>
              <a:t>"</a:t>
            </a:r>
            <a:r>
              <a:rPr lang="en-US" b="1" dirty="0">
                <a:solidFill>
                  <a:srgbClr val="000000"/>
                </a:solidFill>
              </a:rPr>
              <a:t>))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be_installed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 smtClean="0"/>
              <a:t>default_spec.rb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29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 apache</a:t>
            </a:r>
          </a:p>
          <a:p>
            <a:r>
              <a:rPr lang="en-US" dirty="0"/>
              <a:t>         is awesome</a:t>
            </a:r>
          </a:p>
          <a:p>
            <a:r>
              <a:rPr lang="en-US" dirty="0"/>
              <a:t>         is installed (FAILED - 1)</a:t>
            </a:r>
          </a:p>
          <a:p>
            <a:endParaRPr lang="en-US" dirty="0"/>
          </a:p>
          <a:p>
            <a:r>
              <a:rPr lang="en-US" dirty="0"/>
              <a:t>       Failures:</a:t>
            </a:r>
          </a:p>
          <a:p>
            <a:endParaRPr lang="en-US" dirty="0"/>
          </a:p>
          <a:p>
            <a:r>
              <a:rPr lang="en-US" dirty="0"/>
              <a:t>         1) apache is installed</a:t>
            </a:r>
          </a:p>
          <a:p>
            <a:r>
              <a:rPr lang="en-US" dirty="0"/>
              <a:t>            Failure/Error: expect(package("</a:t>
            </a:r>
            <a:r>
              <a:rPr lang="en-US" dirty="0" err="1"/>
              <a:t>httpd</a:t>
            </a:r>
            <a:r>
              <a:rPr lang="en-US" dirty="0"/>
              <a:t>")).to </a:t>
            </a:r>
            <a:r>
              <a:rPr lang="en-US" dirty="0" err="1"/>
              <a:t>be_installed</a:t>
            </a:r>
            <a:endParaRPr lang="en-US" dirty="0"/>
          </a:p>
          <a:p>
            <a:r>
              <a:rPr lang="en-US" dirty="0"/>
              <a:t>              expected Package "</a:t>
            </a:r>
            <a:r>
              <a:rPr lang="en-US" dirty="0" err="1"/>
              <a:t>httpd</a:t>
            </a:r>
            <a:r>
              <a:rPr lang="en-US" dirty="0"/>
              <a:t>" to be installed</a:t>
            </a:r>
          </a:p>
          <a:p>
            <a:r>
              <a:rPr lang="en-US" dirty="0"/>
              <a:t>              /bin/</a:t>
            </a:r>
            <a:r>
              <a:rPr lang="en-US" dirty="0" err="1"/>
              <a:t>sh</a:t>
            </a:r>
            <a:r>
              <a:rPr lang="en-US" dirty="0"/>
              <a:t> -c rpm\ -q\ </a:t>
            </a:r>
            <a:r>
              <a:rPr lang="en-US" dirty="0" err="1"/>
              <a:t>httpd</a:t>
            </a:r>
            <a:endParaRPr lang="en-US" dirty="0"/>
          </a:p>
          <a:p>
            <a:r>
              <a:rPr lang="en-US" dirty="0"/>
              <a:t>              package </a:t>
            </a:r>
            <a:r>
              <a:rPr lang="en-US" dirty="0" err="1"/>
              <a:t>httpd</a:t>
            </a:r>
            <a:r>
              <a:rPr lang="en-US" dirty="0"/>
              <a:t> is not installed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the test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46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is failing, make it pass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Test-driven development involves</a:t>
            </a:r>
          </a:p>
          <a:p>
            <a:pPr lvl="1"/>
            <a:r>
              <a:rPr lang="en-US" dirty="0" smtClean="0"/>
              <a:t>Write a test to verify something is working</a:t>
            </a:r>
          </a:p>
          <a:p>
            <a:pPr lvl="1"/>
            <a:r>
              <a:rPr lang="en-US" dirty="0" smtClean="0"/>
              <a:t>Watch the test fail</a:t>
            </a:r>
          </a:p>
          <a:p>
            <a:pPr lvl="1"/>
            <a:r>
              <a:rPr lang="en-US" dirty="0" smtClean="0"/>
              <a:t>Write just enough code to make the test pass</a:t>
            </a:r>
          </a:p>
          <a:p>
            <a:pPr lvl="1"/>
            <a:r>
              <a:rPr lang="en-US" dirty="0" smtClean="0"/>
              <a:t>Repeat</a:t>
            </a:r>
          </a:p>
        </p:txBody>
      </p:sp>
    </p:spTree>
    <p:extLst>
      <p:ext uri="{BB962C8B-B14F-4D97-AF65-F5344CB8AC3E}">
        <p14:creationId xmlns:p14="http://schemas.microsoft.com/office/powerpoint/2010/main" val="3373939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Programmatically provision and configure components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232867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our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"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~/chef-</a:t>
            </a:r>
            <a:r>
              <a:rPr lang="en-US" dirty="0" err="1" smtClean="0"/>
              <a:t>reop</a:t>
            </a:r>
            <a:r>
              <a:rPr lang="en-US" dirty="0" smtClean="0"/>
              <a:t>/cookbooks/apache/recipes/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01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-----&gt; Converging &lt;default-centos-64&gt;...</a:t>
            </a:r>
          </a:p>
          <a:p>
            <a:r>
              <a:rPr lang="en-US" dirty="0"/>
              <a:t>       Preparing files for transfer</a:t>
            </a:r>
          </a:p>
          <a:p>
            <a:r>
              <a:rPr lang="en-US" dirty="0"/>
              <a:t>       Resolving cookbook dependencies with </a:t>
            </a:r>
            <a:r>
              <a:rPr lang="en-US" dirty="0" err="1"/>
              <a:t>Berkshelf</a:t>
            </a:r>
            <a:r>
              <a:rPr lang="en-US" dirty="0"/>
              <a:t> 3.1.5...</a:t>
            </a:r>
          </a:p>
          <a:p>
            <a:r>
              <a:rPr lang="en-US" dirty="0"/>
              <a:t>       Removing non-cookbook files before transfer</a:t>
            </a:r>
          </a:p>
          <a:p>
            <a:r>
              <a:rPr lang="en-US" dirty="0"/>
              <a:t>       </a:t>
            </a:r>
            <a:r>
              <a:rPr lang="en-US" dirty="0" err="1"/>
              <a:t>Transfering</a:t>
            </a:r>
            <a:r>
              <a:rPr lang="en-US" dirty="0"/>
              <a:t> files to &lt;default-centos-64&gt;</a:t>
            </a:r>
          </a:p>
          <a:p>
            <a:r>
              <a:rPr lang="en-US" dirty="0"/>
              <a:t>       [2014-11-10T09:20:26+00:00] INFO: Starting chef-zero on host </a:t>
            </a:r>
            <a:r>
              <a:rPr lang="en-US" dirty="0" err="1"/>
              <a:t>localhost</a:t>
            </a:r>
            <a:r>
              <a:rPr lang="en-US" dirty="0"/>
              <a:t>, port 8889 with repository at repository at /</a:t>
            </a:r>
            <a:r>
              <a:rPr lang="en-US" dirty="0" err="1"/>
              <a:t>tmp</a:t>
            </a:r>
            <a:r>
              <a:rPr lang="en-US" dirty="0"/>
              <a:t>/kitchen</a:t>
            </a:r>
          </a:p>
          <a:p>
            <a:r>
              <a:rPr lang="en-US" dirty="0"/>
              <a:t>         One version per cookbook</a:t>
            </a:r>
          </a:p>
          <a:p>
            <a:endParaRPr lang="en-US" dirty="0"/>
          </a:p>
          <a:p>
            <a:r>
              <a:rPr lang="en-US" dirty="0"/>
              <a:t>       [2014-11-10T09:20:26+00:00] INFO: Forking chef instance to converge...</a:t>
            </a:r>
          </a:p>
          <a:p>
            <a:r>
              <a:rPr lang="en-US" dirty="0"/>
              <a:t>       Starting Chef Client, version 11.16.4</a:t>
            </a:r>
          </a:p>
          <a:p>
            <a:r>
              <a:rPr lang="en-US" dirty="0"/>
              <a:t>       [2014-11-10T09:20:27+00:00] INFO: *** Chef 11.16.4 ***</a:t>
            </a:r>
          </a:p>
          <a:p>
            <a:r>
              <a:rPr lang="en-US" dirty="0"/>
              <a:t>       [2014-11-10T09:20:27+00:00] INFO: Chef-client </a:t>
            </a:r>
            <a:r>
              <a:rPr lang="en-US" dirty="0" err="1"/>
              <a:t>pid</a:t>
            </a:r>
            <a:r>
              <a:rPr lang="en-US" dirty="0"/>
              <a:t>: 571</a:t>
            </a:r>
          </a:p>
          <a:p>
            <a:r>
              <a:rPr lang="en-US" dirty="0"/>
              <a:t> </a:t>
            </a:r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Converge the node again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converge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65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 apache</a:t>
            </a:r>
          </a:p>
          <a:p>
            <a:r>
              <a:rPr lang="en-US" dirty="0"/>
              <a:t>         is awesome</a:t>
            </a:r>
          </a:p>
          <a:p>
            <a:r>
              <a:rPr lang="en-US" dirty="0"/>
              <a:t>         is installed</a:t>
            </a:r>
          </a:p>
          <a:p>
            <a:endParaRPr lang="en-US" dirty="0"/>
          </a:p>
          <a:p>
            <a:r>
              <a:rPr lang="en-US" dirty="0"/>
              <a:t>       Finished in 0.48165 seconds (files took 1.05 seconds to load)</a:t>
            </a:r>
          </a:p>
          <a:p>
            <a:r>
              <a:rPr lang="en-US" dirty="0"/>
              <a:t>       2 examples, 0 failures</a:t>
            </a:r>
          </a:p>
          <a:p>
            <a:r>
              <a:rPr lang="en-US" dirty="0"/>
              <a:t>       Finished verifying &lt;default-centos-64&gt; (0m5.64s).</a:t>
            </a:r>
          </a:p>
          <a:p>
            <a:r>
              <a:rPr lang="en-US" dirty="0"/>
              <a:t>-----&gt; Kitchen is finished. (0m11.84s)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the test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65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 will you test?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Is the service running?</a:t>
            </a:r>
          </a:p>
          <a:p>
            <a:r>
              <a:rPr lang="en-US" dirty="0" smtClean="0"/>
              <a:t>Is the port accessible?</a:t>
            </a:r>
          </a:p>
          <a:p>
            <a:r>
              <a:rPr lang="en-US" dirty="0" smtClean="0"/>
              <a:t>Is the expected content being served?</a:t>
            </a:r>
          </a:p>
          <a:p>
            <a:endParaRPr lang="en-US" dirty="0"/>
          </a:p>
          <a:p>
            <a:r>
              <a:rPr lang="en-US" dirty="0" smtClean="0"/>
              <a:t>Make sure everything works from a fresh kitchen, too!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99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hack!</a:t>
            </a:r>
            <a:endParaRPr lang="en-US" dirty="0"/>
          </a:p>
        </p:txBody>
      </p:sp>
      <p:pic>
        <p:nvPicPr>
          <p:cNvPr id="6" name="Picture Placeholder 5" descr="424047087_f685546e79_o.jp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02" b="34402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</a:t>
            </a:r>
            <a:r>
              <a:rPr lang="en-US" dirty="0" err="1"/>
              <a:t>peterpearson</a:t>
            </a:r>
            <a:r>
              <a:rPr lang="en-US" dirty="0"/>
              <a:t>/424047087</a:t>
            </a:r>
          </a:p>
        </p:txBody>
      </p:sp>
    </p:spTree>
    <p:extLst>
      <p:ext uri="{BB962C8B-B14F-4D97-AF65-F5344CB8AC3E}">
        <p14:creationId xmlns:p14="http://schemas.microsoft.com/office/powerpoint/2010/main" val="358934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Extend the </a:t>
            </a:r>
            <a:r>
              <a:rPr lang="en-US" dirty="0" err="1" smtClean="0"/>
              <a:t>Serverspec</a:t>
            </a:r>
            <a:r>
              <a:rPr lang="en-US" dirty="0" smtClean="0"/>
              <a:t> test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describe </a:t>
            </a:r>
            <a:r>
              <a:rPr lang="en-US" dirty="0">
                <a:solidFill>
                  <a:srgbClr val="4E9A06"/>
                </a:solidFill>
              </a:rPr>
              <a:t>'apache'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installed"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(package 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 err="1">
                <a:solidFill>
                  <a:srgbClr val="4E9A06"/>
                </a:solidFill>
              </a:rPr>
              <a:t>httpd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be_installed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running"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(service 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 err="1">
                <a:solidFill>
                  <a:srgbClr val="4E9A06"/>
                </a:solidFill>
              </a:rPr>
              <a:t>httpd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be_running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listening on port 80"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(port </a:t>
            </a:r>
            <a:r>
              <a:rPr lang="en-US" b="1" dirty="0">
                <a:solidFill>
                  <a:srgbClr val="0000CF"/>
                </a:solidFill>
              </a:rPr>
              <a:t>80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be_listening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"displays a custom home page"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(command(</a:t>
            </a:r>
            <a:r>
              <a:rPr lang="en-US" b="1" dirty="0">
                <a:solidFill>
                  <a:srgbClr val="4E9A06"/>
                </a:solidFill>
              </a:rPr>
              <a:t>"curl </a:t>
            </a:r>
            <a:r>
              <a:rPr lang="en-US" b="1" dirty="0" err="1">
                <a:solidFill>
                  <a:srgbClr val="4E9A06"/>
                </a:solidFill>
              </a:rPr>
              <a:t>localhost</a:t>
            </a:r>
            <a:r>
              <a:rPr lang="en-US" b="1" dirty="0">
                <a:solidFill>
                  <a:srgbClr val="4E9A06"/>
                </a:solidFill>
              </a:rPr>
              <a:t>"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 err="1">
                <a:solidFill>
                  <a:srgbClr val="000000"/>
                </a:solidFill>
              </a:rPr>
              <a:t>stdout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match </a:t>
            </a:r>
            <a:r>
              <a:rPr lang="en-US" b="1" dirty="0">
                <a:solidFill>
                  <a:srgbClr val="4E9A06"/>
                </a:solidFill>
              </a:rPr>
              <a:t>/hello/</a:t>
            </a: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21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2500" dirty="0"/>
              <a:t> apache</a:t>
            </a:r>
          </a:p>
          <a:p>
            <a:r>
              <a:rPr lang="en-US" sz="2500" dirty="0"/>
              <a:t>         is installed</a:t>
            </a:r>
          </a:p>
          <a:p>
            <a:r>
              <a:rPr lang="en-US" sz="2500" dirty="0"/>
              <a:t>         is running</a:t>
            </a:r>
          </a:p>
          <a:p>
            <a:r>
              <a:rPr lang="en-US" sz="2500" dirty="0"/>
              <a:t>         is </a:t>
            </a:r>
            <a:r>
              <a:rPr lang="en-US" sz="2500" dirty="0" smtClean="0"/>
              <a:t>listening on </a:t>
            </a:r>
            <a:r>
              <a:rPr lang="en-US" sz="2500" dirty="0"/>
              <a:t>port 80</a:t>
            </a:r>
          </a:p>
          <a:p>
            <a:r>
              <a:rPr lang="en-US" sz="2500" dirty="0"/>
              <a:t>         displays a custom home page</a:t>
            </a:r>
          </a:p>
          <a:p>
            <a:endParaRPr lang="en-US" sz="2500" dirty="0"/>
          </a:p>
          <a:p>
            <a:r>
              <a:rPr lang="en-US" sz="2500" dirty="0"/>
              <a:t>       Finished in 0.3968 seconds</a:t>
            </a:r>
          </a:p>
          <a:p>
            <a:r>
              <a:rPr lang="en-US" sz="2500" dirty="0"/>
              <a:t>       4 examples, 0 failures</a:t>
            </a:r>
          </a:p>
          <a:p>
            <a:r>
              <a:rPr lang="en-US" sz="2500" dirty="0"/>
              <a:t>       Finished verifying &lt;default-centos-64&gt; (0m4.25s).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kitchen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3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Workflow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latin typeface="Courier New"/>
                <a:cs typeface="Courier New"/>
              </a:rPr>
              <a:t>kitchen create</a:t>
            </a:r>
          </a:p>
          <a:p>
            <a:r>
              <a:rPr lang="en-US" dirty="0" smtClean="0">
                <a:latin typeface="Courier New"/>
                <a:cs typeface="Courier New"/>
              </a:rPr>
              <a:t>kitchen converge</a:t>
            </a:r>
          </a:p>
          <a:p>
            <a:r>
              <a:rPr lang="en-US" dirty="0" smtClean="0">
                <a:latin typeface="Courier New"/>
                <a:cs typeface="Courier New"/>
              </a:rPr>
              <a:t>kitchen verify</a:t>
            </a:r>
          </a:p>
          <a:p>
            <a:r>
              <a:rPr lang="en-US" dirty="0" smtClean="0">
                <a:latin typeface="Courier New"/>
                <a:cs typeface="Courier New"/>
              </a:rPr>
              <a:t>kitchen destroy</a:t>
            </a:r>
          </a:p>
          <a:p>
            <a:endParaRPr lang="en-US" dirty="0"/>
          </a:p>
          <a:p>
            <a:r>
              <a:rPr lang="en-US" dirty="0" smtClean="0"/>
              <a:t>All at once with </a:t>
            </a:r>
            <a:r>
              <a:rPr lang="en-US" dirty="0" smtClean="0">
                <a:latin typeface="Courier New"/>
                <a:cs typeface="Courier New"/>
              </a:rPr>
              <a:t>kitchen test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236987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936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10 – Verify node state in </a:t>
            </a:r>
            <a:r>
              <a:rPr lang="en-US" dirty="0" err="1" smtClean="0"/>
              <a:t>motd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Add </a:t>
            </a:r>
            <a:r>
              <a:rPr lang="en-US" dirty="0" err="1" smtClean="0"/>
              <a:t>serverspec</a:t>
            </a:r>
            <a:r>
              <a:rPr lang="en-US" dirty="0" smtClean="0"/>
              <a:t> tests to your </a:t>
            </a:r>
            <a:r>
              <a:rPr lang="en-US" dirty="0" err="1" smtClean="0"/>
              <a:t>motd</a:t>
            </a:r>
            <a:r>
              <a:rPr lang="en-US" dirty="0" smtClean="0"/>
              <a:t> cookbook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892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Treat like any other code 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52591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Verifying the node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What command will show you the current state of your test kitchen suites?</a:t>
            </a:r>
          </a:p>
          <a:p>
            <a:r>
              <a:rPr lang="en-US" dirty="0" smtClean="0"/>
              <a:t>Can you view your kitchen’s custom home page from your laptop’s browser?  How?  Why?</a:t>
            </a:r>
          </a:p>
          <a:p>
            <a:r>
              <a:rPr lang="en-US" dirty="0" smtClean="0"/>
              <a:t>Is it important to start with a fresh kitchen?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66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Verifying Node State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questions can I answer for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44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Even Faster Feedback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ChefSpec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03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91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too slow!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To test our code, we need to spin up a test kitchen, converge a node, execute some tests.</a:t>
            </a:r>
          </a:p>
          <a:p>
            <a:r>
              <a:rPr lang="en-US" dirty="0" smtClean="0"/>
              <a:t>Our simple test case takes about 2 minutes to fully execute.</a:t>
            </a:r>
          </a:p>
        </p:txBody>
      </p:sp>
    </p:spTree>
    <p:extLst>
      <p:ext uri="{BB962C8B-B14F-4D97-AF65-F5344CB8AC3E}">
        <p14:creationId xmlns:p14="http://schemas.microsoft.com/office/powerpoint/2010/main" val="357421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Properly configured 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We need a way to verify that the resources in our recipes are properly configured</a:t>
            </a:r>
          </a:p>
          <a:p>
            <a:r>
              <a:rPr lang="en-US" dirty="0" smtClean="0"/>
              <a:t>We want to get faster feedback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745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Lab </a:t>
            </a:r>
            <a:r>
              <a:rPr lang="en-US" dirty="0" smtClean="0"/>
              <a:t>9 – Verify the 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</a:t>
            </a:r>
            <a:r>
              <a:rPr lang="en-US" dirty="0" smtClean="0"/>
              <a:t>:  We should be able to catch errors before we need to converge a node</a:t>
            </a:r>
          </a:p>
          <a:p>
            <a:r>
              <a:rPr lang="en-US" b="1" dirty="0" smtClean="0"/>
              <a:t>Success Criteria</a:t>
            </a:r>
            <a:r>
              <a:rPr lang="en-US" dirty="0" smtClean="0"/>
              <a:t>:  Catch a typo prior to converge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6794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ChefSpec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Test before you converge</a:t>
            </a:r>
          </a:p>
          <a:p>
            <a:r>
              <a:rPr lang="en-US" dirty="0" smtClean="0"/>
              <a:t>Get feedback on cookbook changes without the need for target servers</a:t>
            </a:r>
            <a:endParaRPr lang="en-US" dirty="0"/>
          </a:p>
        </p:txBody>
      </p:sp>
      <p:pic>
        <p:nvPicPr>
          <p:cNvPr id="7" name="Picture Placeholder 6" descr="ChefSpec by sethvargo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705" r="-2705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 smtClean="0"/>
              <a:t>sethvargo.github.io</a:t>
            </a:r>
            <a:r>
              <a:rPr lang="en-US" dirty="0"/>
              <a:t>/</a:t>
            </a:r>
            <a:r>
              <a:rPr lang="en-US" dirty="0" err="1"/>
              <a:t>chefspec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346853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a directory for our </a:t>
            </a:r>
            <a:r>
              <a:rPr lang="en-US" dirty="0" err="1" smtClean="0"/>
              <a:t>ChefSpec</a:t>
            </a:r>
            <a:r>
              <a:rPr lang="en-US" dirty="0" smtClean="0"/>
              <a:t> tests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~/chef-repo/cookbooks/apache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75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a directory for our </a:t>
            </a:r>
            <a:r>
              <a:rPr lang="en-US" dirty="0" err="1" smtClean="0"/>
              <a:t>ChefSpec</a:t>
            </a:r>
            <a:r>
              <a:rPr lang="en-US" dirty="0" smtClean="0"/>
              <a:t> tests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mkdir</a:t>
            </a:r>
            <a:r>
              <a:rPr lang="en-US" dirty="0"/>
              <a:t> -p spec/unit</a:t>
            </a:r>
          </a:p>
        </p:txBody>
      </p:sp>
    </p:spTree>
    <p:extLst>
      <p:ext uri="{BB962C8B-B14F-4D97-AF65-F5344CB8AC3E}">
        <p14:creationId xmlns:p14="http://schemas.microsoft.com/office/powerpoint/2010/main" val="3776414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Reconstruct business from code repository, data backup, and compute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3426254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a </a:t>
            </a:r>
            <a:r>
              <a:rPr lang="en-US" dirty="0" err="1" smtClean="0"/>
              <a:t>ChefSpec</a:t>
            </a:r>
            <a:r>
              <a:rPr lang="en-US" dirty="0" smtClean="0"/>
              <a:t> test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204A87"/>
                </a:solidFill>
              </a:rPr>
              <a:t>require </a:t>
            </a:r>
            <a:r>
              <a:rPr lang="en-US" dirty="0">
                <a:solidFill>
                  <a:srgbClr val="4E9A06"/>
                </a:solidFill>
              </a:rPr>
              <a:t>'</a:t>
            </a:r>
            <a:r>
              <a:rPr lang="en-US" dirty="0" err="1">
                <a:solidFill>
                  <a:srgbClr val="4E9A06"/>
                </a:solidFill>
              </a:rPr>
              <a:t>chefspec</a:t>
            </a:r>
            <a:r>
              <a:rPr lang="en-US" dirty="0">
                <a:solidFill>
                  <a:srgbClr val="4E9A06"/>
                </a:solidFill>
              </a:rPr>
              <a:t>'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describe </a:t>
            </a:r>
            <a:r>
              <a:rPr lang="en-US" dirty="0">
                <a:solidFill>
                  <a:srgbClr val="4E9A06"/>
                </a:solidFill>
              </a:rPr>
              <a:t>'apache::default'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let</a:t>
            </a:r>
            <a:r>
              <a:rPr lang="en-US" b="1" dirty="0">
                <a:solidFill>
                  <a:srgbClr val="000000"/>
                </a:solidFill>
              </a:rPr>
              <a:t>(</a:t>
            </a:r>
            <a:r>
              <a:rPr lang="en-US" b="1" dirty="0">
                <a:solidFill>
                  <a:srgbClr val="4E9A06"/>
                </a:solidFill>
              </a:rPr>
              <a:t>:</a:t>
            </a:r>
            <a:r>
              <a:rPr lang="en-US" b="1" dirty="0" err="1">
                <a:solidFill>
                  <a:srgbClr val="4E9A06"/>
                </a:solidFill>
              </a:rPr>
              <a:t>chef_run</a:t>
            </a:r>
            <a:r>
              <a:rPr lang="en-US" b="1" dirty="0">
                <a:solidFill>
                  <a:srgbClr val="000000"/>
                </a:solidFill>
              </a:rPr>
              <a:t>)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 err="1">
                <a:solidFill>
                  <a:srgbClr val="000000"/>
                </a:solidFill>
              </a:rPr>
              <a:t>ChefSpec</a:t>
            </a:r>
            <a:r>
              <a:rPr lang="en-US" b="1" dirty="0">
                <a:solidFill>
                  <a:srgbClr val="CE5C00"/>
                </a:solidFill>
              </a:rPr>
              <a:t>::</a:t>
            </a:r>
            <a:r>
              <a:rPr lang="en-US" b="1" dirty="0" err="1">
                <a:solidFill>
                  <a:srgbClr val="000000"/>
                </a:solidFill>
              </a:rPr>
              <a:t>Runner</a:t>
            </a:r>
            <a:r>
              <a:rPr lang="en-US" b="1" dirty="0" err="1">
                <a:solidFill>
                  <a:srgbClr val="CE5C00"/>
                </a:solidFill>
              </a:rPr>
              <a:t>.</a:t>
            </a:r>
            <a:r>
              <a:rPr lang="en-US" b="1" dirty="0" err="1">
                <a:solidFill>
                  <a:srgbClr val="000000"/>
                </a:solidFill>
              </a:rPr>
              <a:t>new</a:t>
            </a:r>
            <a:r>
              <a:rPr lang="en-US" b="1" dirty="0" err="1">
                <a:solidFill>
                  <a:srgbClr val="CE5C00"/>
                </a:solidFill>
              </a:rPr>
              <a:t>.</a:t>
            </a:r>
            <a:r>
              <a:rPr lang="en-US" b="1" dirty="0" err="1">
                <a:solidFill>
                  <a:srgbClr val="000000"/>
                </a:solidFill>
              </a:rPr>
              <a:t>converge</a:t>
            </a:r>
            <a:r>
              <a:rPr lang="en-US" b="1" dirty="0">
                <a:solidFill>
                  <a:srgbClr val="000000"/>
                </a:solidFill>
              </a:rPr>
              <a:t>(</a:t>
            </a:r>
            <a:r>
              <a:rPr lang="en-US" b="1" dirty="0" err="1">
                <a:solidFill>
                  <a:srgbClr val="000000"/>
                </a:solidFill>
              </a:rPr>
              <a:t>described_recipe</a:t>
            </a:r>
            <a:r>
              <a:rPr lang="en-US" b="1" dirty="0">
                <a:solidFill>
                  <a:srgbClr val="000000"/>
                </a:solidFill>
              </a:rPr>
              <a:t>)</a:t>
            </a: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'installs apache'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</a:t>
            </a:r>
            <a:r>
              <a:rPr lang="en-US" b="1" dirty="0" err="1">
                <a:solidFill>
                  <a:srgbClr val="000000"/>
                </a:solidFill>
              </a:rPr>
              <a:t>chef_run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install_package</a:t>
            </a:r>
            <a:r>
              <a:rPr lang="en-US" b="1" dirty="0">
                <a:solidFill>
                  <a:srgbClr val="000000"/>
                </a:solidFill>
              </a:rPr>
              <a:t>(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 err="1">
                <a:solidFill>
                  <a:srgbClr val="4E9A06"/>
                </a:solidFill>
              </a:rPr>
              <a:t>httpd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>
                <a:solidFill>
                  <a:srgbClr val="000000"/>
                </a:solidFill>
              </a:rPr>
              <a:t>)</a:t>
            </a: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spec</a:t>
            </a:r>
            <a:r>
              <a:rPr lang="en-US" dirty="0"/>
              <a:t>/</a:t>
            </a:r>
            <a:r>
              <a:rPr lang="en-US" dirty="0" smtClean="0"/>
              <a:t>unit/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635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Finished in 0.00865 seconds (files took 5.5 seconds to load)</a:t>
            </a:r>
          </a:p>
          <a:p>
            <a:r>
              <a:rPr lang="en-US" sz="2400" dirty="0"/>
              <a:t>1 example, 0 failures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the </a:t>
            </a:r>
            <a:r>
              <a:rPr lang="en-US" dirty="0" err="1" smtClean="0"/>
              <a:t>ChefSpec</a:t>
            </a:r>
            <a:r>
              <a:rPr lang="en-US" dirty="0" smtClean="0"/>
              <a:t> tests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rspec</a:t>
            </a:r>
            <a:r>
              <a:rPr lang="en-US" dirty="0"/>
              <a:t> spec/unit/</a:t>
            </a:r>
            <a:r>
              <a:rPr lang="en-US" dirty="0" smtClean="0"/>
              <a:t>*.</a:t>
            </a:r>
            <a:r>
              <a:rPr lang="en-US" dirty="0" err="1" smtClean="0"/>
              <a:t>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20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 the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 smtClean="0">
                <a:solidFill>
                  <a:srgbClr val="4E9A06"/>
                </a:solidFill>
              </a:rPr>
              <a:t>"http"</a:t>
            </a:r>
            <a:endParaRPr lang="en-US" dirty="0">
              <a:solidFill>
                <a:srgbClr val="4E9A06"/>
              </a:solidFill>
            </a:endParaRP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service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action </a:t>
            </a:r>
            <a:r>
              <a:rPr lang="en-US" dirty="0">
                <a:solidFill>
                  <a:srgbClr val="4E9A06"/>
                </a:solidFill>
              </a:rPr>
              <a:t>:start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template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var</a:t>
            </a:r>
            <a:r>
              <a:rPr lang="en-US" dirty="0">
                <a:solidFill>
                  <a:srgbClr val="4E9A06"/>
                </a:solidFill>
              </a:rPr>
              <a:t>/www/html/</a:t>
            </a:r>
            <a:r>
              <a:rPr lang="en-US" dirty="0" err="1">
                <a:solidFill>
                  <a:srgbClr val="4E9A06"/>
                </a:solidFill>
              </a:rPr>
              <a:t>index.html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source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index.html.erb</a:t>
            </a:r>
            <a:r>
              <a:rPr lang="en-US" dirty="0">
                <a:solidFill>
                  <a:srgbClr val="4E9A06"/>
                </a:solidFill>
              </a:rPr>
              <a:t>"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7" name="Frame 6"/>
          <p:cNvSpPr/>
          <p:nvPr/>
        </p:nvSpPr>
        <p:spPr bwMode="auto">
          <a:xfrm>
            <a:off x="492125" y="1889125"/>
            <a:ext cx="3587750" cy="47625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017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2400" dirty="0"/>
              <a:t>F</a:t>
            </a:r>
          </a:p>
          <a:p>
            <a:endParaRPr lang="en-US" sz="2400" dirty="0"/>
          </a:p>
          <a:p>
            <a:r>
              <a:rPr lang="en-US" sz="2400" dirty="0"/>
              <a:t>Failures:</a:t>
            </a:r>
          </a:p>
          <a:p>
            <a:endParaRPr lang="en-US" sz="2400" dirty="0"/>
          </a:p>
          <a:p>
            <a:r>
              <a:rPr lang="en-US" sz="2400" dirty="0"/>
              <a:t>  1) apache::default installs apache</a:t>
            </a:r>
          </a:p>
          <a:p>
            <a:r>
              <a:rPr lang="en-US" sz="2400" dirty="0"/>
              <a:t>     Failure/Error: expect(</a:t>
            </a:r>
            <a:r>
              <a:rPr lang="en-US" sz="2400" dirty="0" err="1"/>
              <a:t>chef_run</a:t>
            </a:r>
            <a:r>
              <a:rPr lang="en-US" sz="2400" dirty="0"/>
              <a:t>).to </a:t>
            </a:r>
            <a:r>
              <a:rPr lang="en-US" sz="2400" dirty="0" err="1"/>
              <a:t>install_package</a:t>
            </a:r>
            <a:r>
              <a:rPr lang="en-US" sz="2400" dirty="0"/>
              <a:t>('</a:t>
            </a:r>
            <a:r>
              <a:rPr lang="en-US" sz="2400" dirty="0" err="1"/>
              <a:t>httpd</a:t>
            </a:r>
            <a:r>
              <a:rPr lang="en-US" sz="2400" dirty="0"/>
              <a:t>')</a:t>
            </a:r>
          </a:p>
          <a:p>
            <a:r>
              <a:rPr lang="en-US" sz="2400" dirty="0"/>
              <a:t>       expected "package[</a:t>
            </a:r>
            <a:r>
              <a:rPr lang="en-US" sz="2400" dirty="0" err="1"/>
              <a:t>httpd</a:t>
            </a:r>
            <a:r>
              <a:rPr lang="en-US" sz="2400" dirty="0"/>
              <a:t>]" with action :install to be in Chef run. Other package resources:</a:t>
            </a:r>
          </a:p>
          <a:p>
            <a:endParaRPr lang="en-US" sz="2400" dirty="0"/>
          </a:p>
          <a:p>
            <a:r>
              <a:rPr lang="en-US" sz="2400" dirty="0"/>
              <a:t>         package[http]</a:t>
            </a:r>
          </a:p>
          <a:p>
            <a:endParaRPr lang="en-US" sz="2400" dirty="0"/>
          </a:p>
          <a:p>
            <a:r>
              <a:rPr lang="en-US" sz="2400" dirty="0"/>
              <a:t>     # ./spec/unit/default_spec.rb:9:in `block (2 levels) in &lt;top (required)&gt;'</a:t>
            </a:r>
          </a:p>
          <a:p>
            <a:endParaRPr lang="en-US" sz="2400" dirty="0"/>
          </a:p>
          <a:p>
            <a:r>
              <a:rPr lang="en-US" sz="2400" dirty="0"/>
              <a:t>Finished in 0.00847 seconds (files took 4.85 seconds to load)</a:t>
            </a:r>
          </a:p>
          <a:p>
            <a:r>
              <a:rPr lang="en-US" sz="2400" dirty="0"/>
              <a:t>1 example, 1 failure</a:t>
            </a:r>
          </a:p>
          <a:p>
            <a:endParaRPr lang="en-US" sz="2400" dirty="0"/>
          </a:p>
          <a:p>
            <a:r>
              <a:rPr lang="en-US" sz="2400" dirty="0"/>
              <a:t>Failed examples:</a:t>
            </a:r>
          </a:p>
          <a:p>
            <a:endParaRPr lang="en-US" sz="2400" dirty="0"/>
          </a:p>
          <a:p>
            <a:r>
              <a:rPr lang="en-US" sz="2400" dirty="0" err="1"/>
              <a:t>rspec</a:t>
            </a:r>
            <a:r>
              <a:rPr lang="en-US" sz="2400" dirty="0"/>
              <a:t> ./spec/unit/default_spec.rb:8 # apache::default installs apache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the </a:t>
            </a:r>
            <a:r>
              <a:rPr lang="en-US" dirty="0" err="1" smtClean="0"/>
              <a:t>ChefSpec</a:t>
            </a:r>
            <a:r>
              <a:rPr lang="en-US" dirty="0" smtClean="0"/>
              <a:t> tests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rspec</a:t>
            </a:r>
            <a:r>
              <a:rPr lang="en-US" dirty="0"/>
              <a:t> spec/unit/</a:t>
            </a:r>
            <a:r>
              <a:rPr lang="en-US" dirty="0" smtClean="0"/>
              <a:t>*.</a:t>
            </a:r>
            <a:r>
              <a:rPr lang="en-US" dirty="0" err="1" smtClean="0"/>
              <a:t>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04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 the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 smtClean="0">
                <a:solidFill>
                  <a:srgbClr val="4E9A06"/>
                </a:solidFill>
              </a:rPr>
              <a:t>"</a:t>
            </a:r>
            <a:r>
              <a:rPr lang="en-US" dirty="0" err="1" smtClean="0">
                <a:solidFill>
                  <a:srgbClr val="4E9A06"/>
                </a:solidFill>
              </a:rPr>
              <a:t>httpd</a:t>
            </a:r>
            <a:r>
              <a:rPr lang="en-US" dirty="0" smtClean="0">
                <a:solidFill>
                  <a:srgbClr val="4E9A06"/>
                </a:solidFill>
              </a:rPr>
              <a:t>"</a:t>
            </a:r>
            <a:endParaRPr lang="en-US" dirty="0">
              <a:solidFill>
                <a:srgbClr val="4E9A06"/>
              </a:solidFill>
            </a:endParaRP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service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action </a:t>
            </a:r>
            <a:r>
              <a:rPr lang="en-US" dirty="0">
                <a:solidFill>
                  <a:srgbClr val="4E9A06"/>
                </a:solidFill>
              </a:rPr>
              <a:t>:start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template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var</a:t>
            </a:r>
            <a:r>
              <a:rPr lang="en-US" dirty="0">
                <a:solidFill>
                  <a:srgbClr val="4E9A06"/>
                </a:solidFill>
              </a:rPr>
              <a:t>/www/html/</a:t>
            </a:r>
            <a:r>
              <a:rPr lang="en-US" dirty="0" err="1">
                <a:solidFill>
                  <a:srgbClr val="4E9A06"/>
                </a:solidFill>
              </a:rPr>
              <a:t>index.html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source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index.html.erb</a:t>
            </a:r>
            <a:r>
              <a:rPr lang="en-US" dirty="0">
                <a:solidFill>
                  <a:srgbClr val="4E9A06"/>
                </a:solidFill>
              </a:rPr>
              <a:t>"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7" name="Frame 6"/>
          <p:cNvSpPr/>
          <p:nvPr/>
        </p:nvSpPr>
        <p:spPr bwMode="auto">
          <a:xfrm>
            <a:off x="492125" y="1889125"/>
            <a:ext cx="3587750" cy="47625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73403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hack!</a:t>
            </a:r>
            <a:endParaRPr lang="en-US" dirty="0"/>
          </a:p>
        </p:txBody>
      </p:sp>
      <p:pic>
        <p:nvPicPr>
          <p:cNvPr id="6" name="Picture Placeholder 5" descr="424047087_f685546e79_o.jp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02" b="34402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</a:t>
            </a:r>
            <a:r>
              <a:rPr lang="en-US" dirty="0" err="1"/>
              <a:t>peterpearson</a:t>
            </a:r>
            <a:r>
              <a:rPr lang="en-US" dirty="0"/>
              <a:t>/424047087</a:t>
            </a:r>
          </a:p>
        </p:txBody>
      </p:sp>
    </p:spTree>
    <p:extLst>
      <p:ext uri="{BB962C8B-B14F-4D97-AF65-F5344CB8AC3E}">
        <p14:creationId xmlns:p14="http://schemas.microsoft.com/office/powerpoint/2010/main" val="672260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Did the recipe put the node in the desired state?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772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ChefSpec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is the primary difference between </a:t>
            </a:r>
            <a:r>
              <a:rPr lang="en-US" dirty="0" err="1" smtClean="0"/>
              <a:t>ChefSpec</a:t>
            </a:r>
            <a:r>
              <a:rPr lang="en-US" dirty="0" smtClean="0"/>
              <a:t> and </a:t>
            </a:r>
            <a:r>
              <a:rPr lang="en-US" dirty="0" err="1" smtClean="0"/>
              <a:t>ServerSpec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Why use </a:t>
            </a:r>
            <a:r>
              <a:rPr lang="en-US" dirty="0" err="1" smtClean="0"/>
              <a:t>ChefSpec</a:t>
            </a:r>
            <a:r>
              <a:rPr lang="en-US" dirty="0" smtClean="0"/>
              <a:t> if you already have </a:t>
            </a:r>
            <a:r>
              <a:rPr lang="en-US" dirty="0" err="1" smtClean="0"/>
              <a:t>ServerSpec</a:t>
            </a:r>
            <a:r>
              <a:rPr lang="en-US" dirty="0" smtClean="0"/>
              <a:t> tests?</a:t>
            </a:r>
          </a:p>
          <a:p>
            <a:r>
              <a:rPr lang="en-US" dirty="0" smtClean="0"/>
              <a:t>Do passing </a:t>
            </a:r>
            <a:r>
              <a:rPr lang="en-US" dirty="0" err="1" smtClean="0"/>
              <a:t>ChefSpec</a:t>
            </a:r>
            <a:r>
              <a:rPr lang="en-US" dirty="0" smtClean="0"/>
              <a:t> tests ensure your recipe will work?</a:t>
            </a:r>
          </a:p>
          <a:p>
            <a:r>
              <a:rPr lang="en-US" dirty="0" smtClean="0"/>
              <a:t>How would you feel about removing some of your </a:t>
            </a:r>
            <a:r>
              <a:rPr lang="en-US" dirty="0" err="1" smtClean="0"/>
              <a:t>ServerSpec</a:t>
            </a:r>
            <a:r>
              <a:rPr lang="en-US" dirty="0" smtClean="0"/>
              <a:t> tests now that you have </a:t>
            </a:r>
            <a:r>
              <a:rPr lang="en-US" dirty="0" err="1" smtClean="0"/>
              <a:t>ChefSpec</a:t>
            </a:r>
            <a:r>
              <a:rPr lang="en-US" dirty="0" smtClean="0"/>
              <a:t> in place?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729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ChefSpec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questions can I answer for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61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 code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Follow best practices, avoid mistakes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31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Programmatically provision and configure components</a:t>
            </a:r>
          </a:p>
          <a:p>
            <a:r>
              <a:rPr lang="en-US" dirty="0" smtClean="0"/>
              <a:t>Treat like any other code base</a:t>
            </a:r>
          </a:p>
          <a:p>
            <a:r>
              <a:rPr lang="en-US" dirty="0" smtClean="0"/>
              <a:t>Reconstruct business from code repository, data backup, and compute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3426254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Foodcritic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Check cookbooks for common problems</a:t>
            </a:r>
          </a:p>
          <a:p>
            <a:r>
              <a:rPr lang="en-US" dirty="0" smtClean="0"/>
              <a:t>Style, correctness, deprecations, etc.</a:t>
            </a:r>
          </a:p>
          <a:p>
            <a:r>
              <a:rPr lang="en-US" dirty="0" smtClean="0"/>
              <a:t>Included with </a:t>
            </a:r>
            <a:r>
              <a:rPr lang="en-US" dirty="0" err="1" smtClean="0"/>
              <a:t>ChefDK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647" b="-2647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www.foodcritic.io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207332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our recipe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package_name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CE5C00"/>
                </a:solidFill>
              </a:rPr>
              <a:t>= </a:t>
            </a:r>
            <a:r>
              <a:rPr lang="en-US" b="1" dirty="0">
                <a:solidFill>
                  <a:srgbClr val="4E9A06"/>
                </a:solidFill>
              </a:rPr>
              <a:t>"</a:t>
            </a:r>
            <a:r>
              <a:rPr lang="en-US" b="1" dirty="0" err="1">
                <a:solidFill>
                  <a:srgbClr val="4E9A06"/>
                </a:solidFill>
              </a:rPr>
              <a:t>httpd</a:t>
            </a:r>
            <a:r>
              <a:rPr lang="en-US" b="1" dirty="0">
                <a:solidFill>
                  <a:srgbClr val="4E9A06"/>
                </a:solidFill>
              </a:rPr>
              <a:t>"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"#{</a:t>
            </a:r>
            <a:r>
              <a:rPr lang="en-US" dirty="0" err="1">
                <a:solidFill>
                  <a:srgbClr val="000000"/>
                </a:solidFill>
              </a:rPr>
              <a:t>package_name</a:t>
            </a:r>
            <a:r>
              <a:rPr lang="en-US" dirty="0">
                <a:solidFill>
                  <a:srgbClr val="4E9A06"/>
                </a:solidFill>
              </a:rPr>
              <a:t>}"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service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action </a:t>
            </a:r>
            <a:r>
              <a:rPr lang="en-US" dirty="0">
                <a:solidFill>
                  <a:srgbClr val="4E9A06"/>
                </a:solidFill>
              </a:rPr>
              <a:t>:start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template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var</a:t>
            </a:r>
            <a:r>
              <a:rPr lang="en-US" dirty="0">
                <a:solidFill>
                  <a:srgbClr val="4E9A06"/>
                </a:solidFill>
              </a:rPr>
              <a:t>/www/html/</a:t>
            </a:r>
            <a:r>
              <a:rPr lang="en-US" dirty="0" err="1">
                <a:solidFill>
                  <a:srgbClr val="4E9A06"/>
                </a:solidFill>
              </a:rPr>
              <a:t>index.html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source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index.html.erb</a:t>
            </a:r>
            <a:r>
              <a:rPr lang="en-US" dirty="0">
                <a:solidFill>
                  <a:srgbClr val="4E9A06"/>
                </a:solidFill>
              </a:rPr>
              <a:t>"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7" name="Frame 6"/>
          <p:cNvSpPr/>
          <p:nvPr/>
        </p:nvSpPr>
        <p:spPr bwMode="auto">
          <a:xfrm>
            <a:off x="190500" y="1666875"/>
            <a:ext cx="5762625" cy="158750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9500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FC002: Avoid string interpolation where not required: ./recipes/default.rb:7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</a:t>
            </a:r>
            <a:r>
              <a:rPr lang="en-US" dirty="0" err="1" smtClean="0"/>
              <a:t>Foodcritic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foodcritic</a:t>
            </a:r>
            <a:r>
              <a:rPr lang="en-US" dirty="0" smtClean="0"/>
              <a:t>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35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Did the recipe put the node in the desired state?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Are the resources properly defined?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21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Foodcritic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rules have been deprecated?</a:t>
            </a:r>
          </a:p>
          <a:p>
            <a:r>
              <a:rPr lang="en-US" dirty="0" smtClean="0"/>
              <a:t>What does </a:t>
            </a:r>
            <a:r>
              <a:rPr lang="en-US" dirty="0" err="1" smtClean="0"/>
              <a:t>Foodcritic</a:t>
            </a:r>
            <a:r>
              <a:rPr lang="en-US" dirty="0" smtClean="0"/>
              <a:t> return on success?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85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Foodcritic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questions can I answer for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884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Wrap Up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Objectives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After completing this course you will be able to:</a:t>
            </a:r>
          </a:p>
          <a:p>
            <a:pPr lvl="1"/>
            <a:r>
              <a:rPr lang="en-US" dirty="0" smtClean="0"/>
              <a:t>Automate common infrastructure tasks with Chef</a:t>
            </a:r>
          </a:p>
          <a:p>
            <a:pPr lvl="1"/>
            <a:r>
              <a:rPr lang="en-US" dirty="0"/>
              <a:t>Verify your automation code BEFORE it runs in production</a:t>
            </a:r>
          </a:p>
          <a:p>
            <a:pPr lvl="1"/>
            <a:r>
              <a:rPr lang="en-US" dirty="0" smtClean="0"/>
              <a:t>Describe Chef’s various tools</a:t>
            </a:r>
          </a:p>
          <a:p>
            <a:pPr lvl="1"/>
            <a:r>
              <a:rPr lang="en-US" dirty="0" smtClean="0"/>
              <a:t>Apply Chef’s primitives to solve your problems</a:t>
            </a:r>
          </a:p>
        </p:txBody>
      </p:sp>
    </p:spTree>
    <p:extLst>
      <p:ext uri="{BB962C8B-B14F-4D97-AF65-F5344CB8AC3E}">
        <p14:creationId xmlns:p14="http://schemas.microsoft.com/office/powerpoint/2010/main" val="187602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 Survey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chef-apply</a:t>
            </a:r>
          </a:p>
          <a:p>
            <a:r>
              <a:rPr lang="en-US" dirty="0"/>
              <a:t>chef</a:t>
            </a:r>
          </a:p>
          <a:p>
            <a:r>
              <a:rPr lang="en-US" dirty="0" smtClean="0"/>
              <a:t>chef-client in local mode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Test Kitchen</a:t>
            </a:r>
          </a:p>
          <a:p>
            <a:r>
              <a:rPr lang="en-US" dirty="0" err="1"/>
              <a:t>Docker</a:t>
            </a:r>
            <a:endParaRPr lang="en-US" dirty="0"/>
          </a:p>
          <a:p>
            <a:r>
              <a:rPr lang="en-US" dirty="0" err="1"/>
              <a:t>Serverspec</a:t>
            </a:r>
            <a:endParaRPr lang="en-US" dirty="0"/>
          </a:p>
          <a:p>
            <a:r>
              <a:rPr lang="en-US" dirty="0" err="1"/>
              <a:t>ChefSpec</a:t>
            </a:r>
            <a:endParaRPr lang="en-US" dirty="0"/>
          </a:p>
          <a:p>
            <a:r>
              <a:rPr lang="en-US" dirty="0" err="1"/>
              <a:t>Foodcritic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08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Vocabulary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</a:p>
          <a:p>
            <a:r>
              <a:rPr lang="en-US" dirty="0" smtClean="0"/>
              <a:t>Recipes</a:t>
            </a:r>
          </a:p>
          <a:p>
            <a:r>
              <a:rPr lang="en-US" dirty="0" smtClean="0"/>
              <a:t>Cookbooks</a:t>
            </a:r>
          </a:p>
        </p:txBody>
      </p:sp>
    </p:spTree>
    <p:extLst>
      <p:ext uri="{BB962C8B-B14F-4D97-AF65-F5344CB8AC3E}">
        <p14:creationId xmlns:p14="http://schemas.microsoft.com/office/powerpoint/2010/main" val="11570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Policy-based 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You capture the policy for your infrastructure in code</a:t>
            </a:r>
          </a:p>
          <a:p>
            <a:r>
              <a:rPr lang="en-US" dirty="0" smtClean="0"/>
              <a:t>Chef ensures each node in your infrastructure complies with the policy</a:t>
            </a:r>
          </a:p>
        </p:txBody>
      </p:sp>
    </p:spTree>
    <p:extLst>
      <p:ext uri="{BB962C8B-B14F-4D97-AF65-F5344CB8AC3E}">
        <p14:creationId xmlns:p14="http://schemas.microsoft.com/office/powerpoint/2010/main" val="416924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</a:p>
          <a:p>
            <a:r>
              <a:rPr lang="en-US" dirty="0" smtClean="0"/>
              <a:t>Service</a:t>
            </a:r>
          </a:p>
          <a:p>
            <a:r>
              <a:rPr lang="en-US" dirty="0" smtClean="0"/>
              <a:t>File</a:t>
            </a:r>
          </a:p>
          <a:p>
            <a:r>
              <a:rPr lang="en-US" dirty="0" smtClean="0"/>
              <a:t>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10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wait…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…there’s more, so much more!</a:t>
            </a:r>
          </a:p>
          <a:p>
            <a:endParaRPr lang="en-US" dirty="0"/>
          </a:p>
          <a:p>
            <a:r>
              <a:rPr lang="en-US" dirty="0" smtClean="0"/>
              <a:t>How much time do we have left?  I could go on for days!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62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learnchef.com</a:t>
            </a:r>
            <a:endParaRPr lang="en-US" dirty="0" smtClean="0"/>
          </a:p>
          <a:p>
            <a:pPr lvl="1"/>
            <a:r>
              <a:rPr lang="en-US" dirty="0" smtClean="0"/>
              <a:t>Guided tutorials</a:t>
            </a:r>
          </a:p>
          <a:p>
            <a:pPr lvl="1"/>
            <a:r>
              <a:rPr lang="en-US" dirty="0" smtClean="0"/>
              <a:t>Chef Fundamental Series</a:t>
            </a:r>
          </a:p>
          <a:p>
            <a:r>
              <a:rPr lang="en-US" dirty="0" smtClean="0"/>
              <a:t>Upcoming Training</a:t>
            </a:r>
          </a:p>
          <a:p>
            <a:pPr lvl="1"/>
            <a:r>
              <a:rPr lang="en-US" dirty="0" err="1" smtClean="0"/>
              <a:t>chef.io</a:t>
            </a:r>
            <a:r>
              <a:rPr lang="en-US" dirty="0" smtClean="0"/>
              <a:t>/</a:t>
            </a:r>
            <a:r>
              <a:rPr lang="en-US" dirty="0"/>
              <a:t>blog/events/category/training-events</a:t>
            </a:r>
            <a:r>
              <a:rPr lang="en-US" dirty="0" smtClean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17975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 Q &amp; A Forum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 Fundamentals Google Group Q&amp;A Forum</a:t>
            </a:r>
          </a:p>
          <a:p>
            <a:endParaRPr lang="en-US" dirty="0"/>
          </a:p>
          <a:p>
            <a:r>
              <a:rPr lang="en-US" dirty="0" smtClean="0">
                <a:hlinkClick r:id="rId2"/>
              </a:rPr>
              <a:t>http://bit.ly/ChefFundamentalsForum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Join the group and post 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40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list of URLs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docs.chef.io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supermarket.chef.io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youtube.com</a:t>
            </a:r>
            <a:r>
              <a:rPr lang="en-US" dirty="0" smtClean="0"/>
              <a:t>/</a:t>
            </a:r>
            <a:r>
              <a:rPr lang="en-US" dirty="0" err="1" smtClean="0"/>
              <a:t>getchef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lists.opscode.com</a:t>
            </a:r>
            <a:endParaRPr lang="en-US" dirty="0" smtClean="0"/>
          </a:p>
          <a:p>
            <a:r>
              <a:rPr lang="en-US" dirty="0" err="1" smtClean="0"/>
              <a:t>irc.freenode.net</a:t>
            </a:r>
            <a:r>
              <a:rPr lang="en-US" dirty="0" smtClean="0"/>
              <a:t>:  #chef, #chef-hacking</a:t>
            </a:r>
          </a:p>
          <a:p>
            <a:r>
              <a:rPr lang="en-US" dirty="0" smtClean="0"/>
              <a:t>Twitter:  @chef #</a:t>
            </a:r>
            <a:r>
              <a:rPr lang="en-US" dirty="0" err="1" smtClean="0"/>
              <a:t>getchef</a:t>
            </a:r>
            <a:r>
              <a:rPr lang="en-US" dirty="0" smtClean="0"/>
              <a:t>, @</a:t>
            </a:r>
            <a:r>
              <a:rPr lang="en-US" dirty="0" err="1" smtClean="0"/>
              <a:t>learnchef</a:t>
            </a:r>
            <a:r>
              <a:rPr lang="en-US" dirty="0" smtClean="0"/>
              <a:t> #</a:t>
            </a:r>
            <a:r>
              <a:rPr lang="en-US" dirty="0" err="1" smtClean="0"/>
              <a:t>learnchef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29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Food Fight Show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foodfightshow.org</a:t>
            </a:r>
            <a:endParaRPr lang="en-US" dirty="0" smtClean="0"/>
          </a:p>
          <a:p>
            <a:r>
              <a:rPr lang="en-US" dirty="0" smtClean="0"/>
              <a:t>Podcast where </a:t>
            </a:r>
            <a:r>
              <a:rPr lang="en-US" dirty="0" err="1" smtClean="0"/>
              <a:t>DevOps</a:t>
            </a:r>
            <a:r>
              <a:rPr lang="en-US" dirty="0" smtClean="0"/>
              <a:t> Chefs Do Battle</a:t>
            </a:r>
          </a:p>
          <a:p>
            <a:r>
              <a:rPr lang="en-US" dirty="0" smtClean="0"/>
              <a:t>Best practices for working with Chef</a:t>
            </a:r>
          </a:p>
          <a:p>
            <a:endParaRPr lang="en-US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3113" b="-43113"/>
          <a:stretch>
            <a:fillRect/>
          </a:stretch>
        </p:blipFill>
        <p:spPr/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33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questions do you have?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 Server</a:t>
            </a:r>
          </a:p>
          <a:p>
            <a:r>
              <a:rPr lang="en-US" dirty="0" smtClean="0"/>
              <a:t>Roles</a:t>
            </a:r>
          </a:p>
          <a:p>
            <a:r>
              <a:rPr lang="en-US" dirty="0" smtClean="0"/>
              <a:t>Environments</a:t>
            </a:r>
          </a:p>
          <a:p>
            <a:r>
              <a:rPr lang="en-US" dirty="0" smtClean="0"/>
              <a:t>Data Bags</a:t>
            </a:r>
          </a:p>
          <a:p>
            <a:r>
              <a:rPr lang="en-US" dirty="0" smtClean="0"/>
              <a:t>Bootstrapping new nodes</a:t>
            </a:r>
          </a:p>
          <a:p>
            <a:endParaRPr lang="en-US" dirty="0"/>
          </a:p>
          <a:p>
            <a:r>
              <a:rPr lang="en-US" dirty="0" smtClean="0"/>
              <a:t>Thank You!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Open source projects</a:t>
            </a:r>
          </a:p>
          <a:p>
            <a:r>
              <a:rPr lang="en-US" dirty="0"/>
              <a:t>Working with </a:t>
            </a:r>
            <a:r>
              <a:rPr lang="en-US" dirty="0" err="1"/>
              <a:t>IaaS</a:t>
            </a:r>
            <a:r>
              <a:rPr lang="en-US" dirty="0"/>
              <a:t> providers</a:t>
            </a:r>
          </a:p>
          <a:p>
            <a:r>
              <a:rPr lang="en-US" dirty="0" smtClean="0"/>
              <a:t>chef-</a:t>
            </a:r>
            <a:r>
              <a:rPr lang="en-US" dirty="0" err="1" smtClean="0"/>
              <a:t>provisioner</a:t>
            </a:r>
            <a:endParaRPr lang="en-US" dirty="0"/>
          </a:p>
          <a:p>
            <a:r>
              <a:rPr lang="en-US" dirty="0" smtClean="0"/>
              <a:t>Search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@tekbuddha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20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 would you like to work on?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Make the cookbook work for </a:t>
            </a:r>
            <a:r>
              <a:rPr lang="en-US" dirty="0" err="1" smtClean="0"/>
              <a:t>ubuntu</a:t>
            </a:r>
            <a:r>
              <a:rPr lang="en-US" dirty="0" smtClean="0"/>
              <a:t>?</a:t>
            </a:r>
          </a:p>
          <a:p>
            <a:r>
              <a:rPr lang="en-US" dirty="0" smtClean="0"/>
              <a:t>Explore Chef Server</a:t>
            </a:r>
          </a:p>
          <a:p>
            <a:r>
              <a:rPr lang="en-US" dirty="0" smtClean="0"/>
              <a:t>Learn about other top-level Chef Objects</a:t>
            </a:r>
          </a:p>
          <a:p>
            <a:pPr lvl="1"/>
            <a:r>
              <a:rPr lang="en-US" dirty="0" smtClean="0"/>
              <a:t>Node</a:t>
            </a:r>
          </a:p>
          <a:p>
            <a:pPr lvl="1"/>
            <a:r>
              <a:rPr lang="en-US" dirty="0" smtClean="0"/>
              <a:t>Roles</a:t>
            </a:r>
          </a:p>
          <a:p>
            <a:pPr lvl="1"/>
            <a:r>
              <a:rPr lang="en-US" dirty="0" smtClean="0"/>
              <a:t>Environments</a:t>
            </a:r>
          </a:p>
          <a:p>
            <a:pPr lvl="1"/>
            <a:r>
              <a:rPr lang="en-US" dirty="0" smtClean="0"/>
              <a:t>Data Bags</a:t>
            </a:r>
          </a:p>
        </p:txBody>
      </p:sp>
    </p:spTree>
    <p:extLst>
      <p:ext uri="{BB962C8B-B14F-4D97-AF65-F5344CB8AC3E}">
        <p14:creationId xmlns:p14="http://schemas.microsoft.com/office/powerpoint/2010/main" val="115465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hack!</a:t>
            </a:r>
            <a:endParaRPr lang="en-US" dirty="0"/>
          </a:p>
        </p:txBody>
      </p:sp>
      <p:pic>
        <p:nvPicPr>
          <p:cNvPr id="6" name="Picture Placeholder 5" descr="424047087_f685546e79_o.jp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02" b="34402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</a:t>
            </a:r>
            <a:r>
              <a:rPr lang="en-US" dirty="0" err="1"/>
              <a:t>peterpearson</a:t>
            </a:r>
            <a:r>
              <a:rPr lang="en-US" dirty="0"/>
              <a:t>/424047087</a:t>
            </a:r>
          </a:p>
        </p:txBody>
      </p:sp>
    </p:spTree>
    <p:extLst>
      <p:ext uri="{BB962C8B-B14F-4D97-AF65-F5344CB8AC3E}">
        <p14:creationId xmlns:p14="http://schemas.microsoft.com/office/powerpoint/2010/main" val="29094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Infrastructure State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node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859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600" dirty="0" smtClean="0"/>
              <a:t>Have an </a:t>
            </a:r>
            <a:r>
              <a:rPr lang="en-US" sz="3600" dirty="0" err="1" smtClean="0"/>
              <a:t>ssh</a:t>
            </a:r>
            <a:r>
              <a:rPr lang="en-US" sz="3600" dirty="0" smtClean="0"/>
              <a:t> client</a:t>
            </a:r>
          </a:p>
          <a:p>
            <a:r>
              <a:rPr lang="en-US" sz="3600" dirty="0" smtClean="0"/>
              <a:t>Have a good text editor (Atom, Sublime, vim, </a:t>
            </a:r>
            <a:r>
              <a:rPr lang="en-US" sz="3600" dirty="0" err="1" smtClean="0"/>
              <a:t>emacs</a:t>
            </a:r>
            <a:r>
              <a:rPr lang="en-US" sz="3600" dirty="0" smtClean="0"/>
              <a:t>)</a:t>
            </a:r>
          </a:p>
          <a:p>
            <a:endParaRPr lang="en-US" sz="3600" dirty="0" smtClean="0"/>
          </a:p>
          <a:p>
            <a:r>
              <a:rPr lang="en-US" sz="3600" dirty="0" err="1" smtClean="0"/>
              <a:t>Git</a:t>
            </a:r>
            <a:r>
              <a:rPr lang="en-US" sz="3600" dirty="0" smtClean="0"/>
              <a:t> &amp; </a:t>
            </a:r>
            <a:r>
              <a:rPr lang="en-US" sz="3600" dirty="0" err="1" smtClean="0"/>
              <a:t>GitHub</a:t>
            </a:r>
            <a:r>
              <a:rPr lang="en-US" sz="3600" dirty="0" smtClean="0"/>
              <a:t> Account (Optional)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76247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Policy-based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 provides a domain-specific language (DSL) that allows you to specify policy for your infrastructure</a:t>
            </a:r>
          </a:p>
          <a:p>
            <a:r>
              <a:rPr lang="en-US" dirty="0" smtClean="0"/>
              <a:t>Policy describes the desired state</a:t>
            </a:r>
          </a:p>
          <a:p>
            <a:r>
              <a:rPr lang="en-US" dirty="0" smtClean="0"/>
              <a:t>Policies </a:t>
            </a:r>
            <a:r>
              <a:rPr lang="en-US" dirty="0"/>
              <a:t>can be statically or dynamically defined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90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Object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199" y="1143000"/>
            <a:ext cx="8734426" cy="5257800"/>
          </a:xfrm>
        </p:spPr>
        <p:txBody>
          <a:bodyPr/>
          <a:lstStyle/>
          <a:p>
            <a:r>
              <a:rPr lang="en-US" dirty="0" smtClean="0"/>
              <a:t>A node is a physical, virtual, or cloud machine that is managed by the chef-client</a:t>
            </a:r>
          </a:p>
          <a:p>
            <a:endParaRPr lang="en-US" dirty="0" smtClean="0"/>
          </a:p>
          <a:p>
            <a:r>
              <a:rPr lang="en-US" dirty="0" smtClean="0"/>
              <a:t>Node object is a data structure representing the state of a node</a:t>
            </a:r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>
          <a:xfrm>
            <a:off x="8429408" y="6564313"/>
            <a:ext cx="3028950" cy="293687"/>
          </a:xfrm>
        </p:spPr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nodes.html</a:t>
            </a:r>
            <a:endParaRPr lang="en-US" dirty="0"/>
          </a:p>
        </p:txBody>
      </p:sp>
      <p:pic>
        <p:nvPicPr>
          <p:cNvPr id="11" name="Picture Placeholder 10" descr="About Nodes — Chef Docs-1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37964" r="-137964"/>
          <a:stretch>
            <a:fillRect/>
          </a:stretch>
        </p:blipFill>
        <p:spPr>
          <a:xfrm>
            <a:off x="8572500" y="1143000"/>
            <a:ext cx="2746375" cy="5257800"/>
          </a:xfrm>
        </p:spPr>
      </p:pic>
    </p:spTree>
    <p:extLst>
      <p:ext uri="{BB962C8B-B14F-4D97-AF65-F5344CB8AC3E}">
        <p14:creationId xmlns:p14="http://schemas.microsoft.com/office/powerpoint/2010/main" val="334527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state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chef-client saves the current state of the node</a:t>
            </a:r>
          </a:p>
          <a:p>
            <a:r>
              <a:rPr lang="en-US" dirty="0" smtClean="0"/>
              <a:t>Local mode – in the nodes directory</a:t>
            </a:r>
          </a:p>
          <a:p>
            <a:r>
              <a:rPr lang="en-US" dirty="0" smtClean="0"/>
              <a:t>Normal mode – on the Chef server</a:t>
            </a:r>
          </a:p>
        </p:txBody>
      </p:sp>
    </p:spTree>
    <p:extLst>
      <p:ext uri="{BB962C8B-B14F-4D97-AF65-F5344CB8AC3E}">
        <p14:creationId xmlns:p14="http://schemas.microsoft.com/office/powerpoint/2010/main" val="1428242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pl-PL" dirty="0"/>
              <a:t>ip-172-31-32-114.ec2.internal.json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directory:  nodes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ls</a:t>
            </a:r>
            <a:r>
              <a:rPr lang="en-US" dirty="0" smtClean="0"/>
              <a:t> ~/chef-repo/nodes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62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dirty="0"/>
              <a:t>{</a:t>
            </a:r>
          </a:p>
          <a:p>
            <a:r>
              <a:rPr lang="en-US" dirty="0"/>
              <a:t>  "name": "ip-172-31-32-114.ec2.internal",</a:t>
            </a:r>
          </a:p>
          <a:p>
            <a:r>
              <a:rPr lang="en-US" dirty="0"/>
              <a:t>  "normal": {</a:t>
            </a:r>
          </a:p>
          <a:p>
            <a:r>
              <a:rPr lang="en-US" dirty="0"/>
              <a:t>    "tags": [</a:t>
            </a:r>
          </a:p>
          <a:p>
            <a:endParaRPr lang="en-US" dirty="0"/>
          </a:p>
          <a:p>
            <a:r>
              <a:rPr lang="en-US" dirty="0"/>
              <a:t>    ]</a:t>
            </a:r>
          </a:p>
          <a:p>
            <a:r>
              <a:rPr lang="en-US" dirty="0"/>
              <a:t>  },</a:t>
            </a:r>
          </a:p>
          <a:p>
            <a:r>
              <a:rPr lang="en-US" dirty="0"/>
              <a:t>  "automatic": {</a:t>
            </a:r>
          </a:p>
          <a:p>
            <a:r>
              <a:rPr lang="en-US" dirty="0"/>
              <a:t>    "languages": {</a:t>
            </a:r>
          </a:p>
          <a:p>
            <a:r>
              <a:rPr lang="en-US" dirty="0"/>
              <a:t>      "ruby": {</a:t>
            </a:r>
          </a:p>
          <a:p>
            <a:r>
              <a:rPr lang="en-US" dirty="0"/>
              <a:t>        "platform": "x86_64-linux",</a:t>
            </a:r>
          </a:p>
          <a:p>
            <a:r>
              <a:rPr lang="en-US" dirty="0"/>
              <a:t>        "version": "2.1.2",</a:t>
            </a:r>
          </a:p>
          <a:p>
            <a:r>
              <a:rPr lang="en-US" dirty="0"/>
              <a:t>        "</a:t>
            </a:r>
            <a:r>
              <a:rPr lang="en-US" dirty="0" err="1"/>
              <a:t>release_date</a:t>
            </a:r>
            <a:r>
              <a:rPr lang="en-US" dirty="0"/>
              <a:t>": "2014-05-08",</a:t>
            </a:r>
          </a:p>
          <a:p>
            <a:r>
              <a:rPr lang="en-US" dirty="0"/>
              <a:t>        "target": "x86_64-unknown-linux-gnu",</a:t>
            </a:r>
          </a:p>
          <a:p>
            <a:r>
              <a:rPr lang="en-US" dirty="0"/>
              <a:t>        "</a:t>
            </a:r>
            <a:r>
              <a:rPr lang="en-US" dirty="0" err="1"/>
              <a:t>target_cpu</a:t>
            </a:r>
            <a:r>
              <a:rPr lang="en-US" dirty="0"/>
              <a:t>": "x86_64",</a:t>
            </a:r>
          </a:p>
          <a:p>
            <a:r>
              <a:rPr lang="en-US" dirty="0"/>
              <a:t>        "</a:t>
            </a:r>
            <a:r>
              <a:rPr lang="en-US" dirty="0" err="1"/>
              <a:t>target_vendor</a:t>
            </a:r>
            <a:r>
              <a:rPr lang="en-US" dirty="0"/>
              <a:t>": "unknown",</a:t>
            </a:r>
          </a:p>
          <a:p>
            <a:r>
              <a:rPr lang="en-US" dirty="0"/>
              <a:t>        "</a:t>
            </a:r>
            <a:r>
              <a:rPr lang="en-US" dirty="0" err="1"/>
              <a:t>target_os</a:t>
            </a:r>
            <a:r>
              <a:rPr lang="en-US" dirty="0"/>
              <a:t>": "</a:t>
            </a:r>
            <a:r>
              <a:rPr lang="en-US" dirty="0" err="1"/>
              <a:t>linux</a:t>
            </a:r>
            <a:r>
              <a:rPr lang="en-US" dirty="0"/>
              <a:t>",</a:t>
            </a:r>
          </a:p>
          <a:p>
            <a:r>
              <a:rPr lang="en-US" dirty="0"/>
              <a:t>        "host": "x86_64-unknown-linux-gnu",</a:t>
            </a:r>
          </a:p>
          <a:p>
            <a:r>
              <a:rPr lang="en-US" dirty="0"/>
              <a:t>        "</a:t>
            </a:r>
            <a:r>
              <a:rPr lang="en-US" dirty="0" err="1"/>
              <a:t>host_cpu</a:t>
            </a:r>
            <a:r>
              <a:rPr lang="en-US" dirty="0"/>
              <a:t>": "x86_64",</a:t>
            </a:r>
          </a:p>
          <a:p>
            <a:r>
              <a:rPr lang="en-US" dirty="0"/>
              <a:t>        "</a:t>
            </a:r>
            <a:r>
              <a:rPr lang="en-US" dirty="0" err="1"/>
              <a:t>host_os</a:t>
            </a:r>
            <a:r>
              <a:rPr lang="en-US" dirty="0"/>
              <a:t>": "</a:t>
            </a:r>
            <a:r>
              <a:rPr lang="en-US" dirty="0" err="1"/>
              <a:t>linux</a:t>
            </a:r>
            <a:r>
              <a:rPr lang="en-US" dirty="0"/>
              <a:t>-gnu",</a:t>
            </a:r>
          </a:p>
          <a:p>
            <a:r>
              <a:rPr lang="en-US" dirty="0"/>
              <a:t> 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Explore the node’s .</a:t>
            </a:r>
            <a:r>
              <a:rPr lang="en-US" dirty="0" err="1" smtClean="0"/>
              <a:t>json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less nodes/*.</a:t>
            </a:r>
            <a:r>
              <a:rPr lang="en-US" dirty="0" err="1" smtClean="0"/>
              <a:t>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515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ohai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 system profiler that is used to detect the state of nodes</a:t>
            </a:r>
          </a:p>
          <a:p>
            <a:pPr lvl="1"/>
            <a:r>
              <a:rPr lang="en-US" dirty="0" smtClean="0"/>
              <a:t>Platform</a:t>
            </a:r>
          </a:p>
          <a:p>
            <a:pPr lvl="1"/>
            <a:r>
              <a:rPr lang="en-US" dirty="0" smtClean="0"/>
              <a:t>Network</a:t>
            </a:r>
          </a:p>
          <a:p>
            <a:pPr lvl="1"/>
            <a:r>
              <a:rPr lang="en-US" dirty="0" smtClean="0"/>
              <a:t>Memory</a:t>
            </a:r>
          </a:p>
          <a:p>
            <a:pPr lvl="1"/>
            <a:r>
              <a:rPr lang="en-US" dirty="0" smtClean="0"/>
              <a:t>And much more</a:t>
            </a:r>
          </a:p>
          <a:p>
            <a:r>
              <a:rPr lang="en-US" dirty="0" smtClean="0"/>
              <a:t>Included with </a:t>
            </a:r>
            <a:r>
              <a:rPr lang="en-US" dirty="0" err="1" smtClean="0"/>
              <a:t>ChefDK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864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dirty="0"/>
              <a:t>{</a:t>
            </a:r>
          </a:p>
          <a:p>
            <a:r>
              <a:rPr lang="en-US" dirty="0"/>
              <a:t>  "languages": {</a:t>
            </a:r>
          </a:p>
          <a:p>
            <a:r>
              <a:rPr lang="en-US" dirty="0"/>
              <a:t>    "ruby": {</a:t>
            </a:r>
          </a:p>
          <a:p>
            <a:r>
              <a:rPr lang="en-US" dirty="0"/>
              <a:t>      "platform": "x86_64-linux",</a:t>
            </a:r>
          </a:p>
          <a:p>
            <a:r>
              <a:rPr lang="en-US" dirty="0"/>
              <a:t>      "version": "2.1.2",</a:t>
            </a:r>
          </a:p>
          <a:p>
            <a:r>
              <a:rPr lang="en-US" dirty="0"/>
              <a:t>      "</a:t>
            </a:r>
            <a:r>
              <a:rPr lang="en-US" dirty="0" err="1"/>
              <a:t>release_date</a:t>
            </a:r>
            <a:r>
              <a:rPr lang="en-US" dirty="0"/>
              <a:t>": "2014-05-08",</a:t>
            </a:r>
          </a:p>
          <a:p>
            <a:r>
              <a:rPr lang="en-US" dirty="0"/>
              <a:t>      "target": "x86_64-unknown-linux-gnu",</a:t>
            </a:r>
          </a:p>
          <a:p>
            <a:r>
              <a:rPr lang="en-US" dirty="0"/>
              <a:t>      "</a:t>
            </a:r>
            <a:r>
              <a:rPr lang="en-US" dirty="0" err="1"/>
              <a:t>target_cpu</a:t>
            </a:r>
            <a:r>
              <a:rPr lang="en-US" dirty="0"/>
              <a:t>": "x86_64",</a:t>
            </a:r>
          </a:p>
          <a:p>
            <a:r>
              <a:rPr lang="en-US" dirty="0"/>
              <a:t>      "</a:t>
            </a:r>
            <a:r>
              <a:rPr lang="en-US" dirty="0" err="1"/>
              <a:t>target_vendor</a:t>
            </a:r>
            <a:r>
              <a:rPr lang="en-US" dirty="0"/>
              <a:t>": "unknown",</a:t>
            </a:r>
          </a:p>
          <a:p>
            <a:r>
              <a:rPr lang="en-US" dirty="0"/>
              <a:t>      "</a:t>
            </a:r>
            <a:r>
              <a:rPr lang="en-US" dirty="0" err="1"/>
              <a:t>target_os</a:t>
            </a:r>
            <a:r>
              <a:rPr lang="en-US" dirty="0"/>
              <a:t>": "</a:t>
            </a:r>
            <a:r>
              <a:rPr lang="en-US" dirty="0" err="1"/>
              <a:t>linux</a:t>
            </a:r>
            <a:r>
              <a:rPr lang="en-US" dirty="0"/>
              <a:t>",</a:t>
            </a:r>
          </a:p>
          <a:p>
            <a:r>
              <a:rPr lang="en-US" dirty="0"/>
              <a:t>      "host": "x86_64-unknown-linux-gnu",</a:t>
            </a:r>
          </a:p>
          <a:p>
            <a:r>
              <a:rPr lang="en-US" dirty="0"/>
              <a:t>      "</a:t>
            </a:r>
            <a:r>
              <a:rPr lang="en-US" dirty="0" err="1"/>
              <a:t>host_cpu</a:t>
            </a:r>
            <a:r>
              <a:rPr lang="en-US" dirty="0"/>
              <a:t>": "x86_64",</a:t>
            </a:r>
          </a:p>
          <a:p>
            <a:r>
              <a:rPr lang="en-US" dirty="0"/>
              <a:t>      "</a:t>
            </a:r>
            <a:r>
              <a:rPr lang="en-US" dirty="0" err="1"/>
              <a:t>host_os</a:t>
            </a:r>
            <a:r>
              <a:rPr lang="en-US" dirty="0"/>
              <a:t>": "</a:t>
            </a:r>
            <a:r>
              <a:rPr lang="en-US" dirty="0" err="1"/>
              <a:t>linux</a:t>
            </a:r>
            <a:r>
              <a:rPr lang="en-US" dirty="0"/>
              <a:t>-gnu",</a:t>
            </a:r>
          </a:p>
          <a:p>
            <a:r>
              <a:rPr lang="en-US" dirty="0"/>
              <a:t>      "</a:t>
            </a:r>
            <a:r>
              <a:rPr lang="en-US" dirty="0" err="1"/>
              <a:t>host_vendor</a:t>
            </a:r>
            <a:r>
              <a:rPr lang="en-US" dirty="0"/>
              <a:t>": "unknown",</a:t>
            </a:r>
          </a:p>
          <a:p>
            <a:r>
              <a:rPr lang="en-US" dirty="0"/>
              <a:t>      "</a:t>
            </a:r>
            <a:r>
              <a:rPr lang="en-US" dirty="0" err="1"/>
              <a:t>bin_dir</a:t>
            </a:r>
            <a:r>
              <a:rPr lang="en-US" dirty="0"/>
              <a:t>": "/opt/</a:t>
            </a:r>
            <a:r>
              <a:rPr lang="en-US" dirty="0" err="1"/>
              <a:t>chefdk</a:t>
            </a:r>
            <a:r>
              <a:rPr lang="en-US" dirty="0"/>
              <a:t>/embedded/bin",</a:t>
            </a:r>
          </a:p>
          <a:p>
            <a:r>
              <a:rPr lang="en-US" dirty="0"/>
              <a:t>      "</a:t>
            </a:r>
            <a:r>
              <a:rPr lang="en-US" dirty="0" err="1"/>
              <a:t>ruby_bin</a:t>
            </a:r>
            <a:r>
              <a:rPr lang="en-US" dirty="0"/>
              <a:t>": "/opt/</a:t>
            </a:r>
            <a:r>
              <a:rPr lang="en-US" dirty="0" err="1"/>
              <a:t>chefdk</a:t>
            </a:r>
            <a:r>
              <a:rPr lang="en-US" dirty="0"/>
              <a:t>/embedded/bin/ruby",</a:t>
            </a:r>
          </a:p>
          <a:p>
            <a:r>
              <a:rPr lang="en-US" dirty="0"/>
              <a:t>      "</a:t>
            </a:r>
            <a:r>
              <a:rPr lang="en-US" dirty="0" err="1"/>
              <a:t>gems_dir</a:t>
            </a:r>
            <a:r>
              <a:rPr lang="en-US" dirty="0"/>
              <a:t>": "/opt/</a:t>
            </a:r>
            <a:r>
              <a:rPr lang="en-US" dirty="0" err="1"/>
              <a:t>chefdk</a:t>
            </a:r>
            <a:r>
              <a:rPr lang="en-US" dirty="0"/>
              <a:t>/embedded/lib/ruby/gems/2.1.0",</a:t>
            </a:r>
          </a:p>
          <a:p>
            <a:r>
              <a:rPr lang="en-US" dirty="0"/>
              <a:t>      "</a:t>
            </a:r>
            <a:r>
              <a:rPr lang="en-US" dirty="0" err="1"/>
              <a:t>gem_bin</a:t>
            </a:r>
            <a:r>
              <a:rPr lang="en-US" dirty="0"/>
              <a:t>": "/opt/</a:t>
            </a:r>
            <a:r>
              <a:rPr lang="en-US" dirty="0" err="1"/>
              <a:t>chefdk</a:t>
            </a:r>
            <a:r>
              <a:rPr lang="en-US" dirty="0"/>
              <a:t>/embedded/bin/gem"</a:t>
            </a:r>
          </a:p>
          <a:p>
            <a:r>
              <a:rPr lang="en-US" dirty="0"/>
              <a:t>    },</a:t>
            </a:r>
          </a:p>
          <a:p>
            <a:r>
              <a:rPr lang="en-US" dirty="0"/>
              <a:t> 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</a:t>
            </a:r>
            <a:r>
              <a:rPr lang="en-US" dirty="0" err="1" smtClean="0"/>
              <a:t>ohai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ohai</a:t>
            </a:r>
            <a:r>
              <a:rPr lang="en-US" dirty="0" smtClean="0"/>
              <a:t> | 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832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pt-BR" dirty="0"/>
              <a:t>[</a:t>
            </a:r>
          </a:p>
          <a:p>
            <a:r>
              <a:rPr lang="pt-BR" dirty="0"/>
              <a:t>  "centos"</a:t>
            </a:r>
          </a:p>
          <a:p>
            <a:r>
              <a:rPr lang="pt-BR" dirty="0"/>
              <a:t>]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ohai</a:t>
            </a:r>
            <a:r>
              <a:rPr lang="en-US" dirty="0" smtClean="0"/>
              <a:t> to find the platform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ohai</a:t>
            </a:r>
            <a:r>
              <a:rPr lang="en-US" dirty="0" smtClean="0"/>
              <a:t> platform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741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 "platform": "x86_64-linux",</a:t>
            </a:r>
          </a:p>
          <a:p>
            <a:r>
              <a:rPr lang="en-US" dirty="0"/>
              <a:t>    "platform": "centos",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 the platform in the node object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grep</a:t>
            </a:r>
            <a:r>
              <a:rPr lang="en-US" dirty="0"/>
              <a:t> '"platform"' nodes/*.</a:t>
            </a:r>
            <a:r>
              <a:rPr lang="en-US" dirty="0" err="1"/>
              <a:t>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818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700" dirty="0" smtClean="0"/>
              <a:t>Lab 11 – Read node attributes in our policy</a:t>
            </a:r>
            <a:endParaRPr lang="en-US" sz="37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</a:t>
            </a:r>
            <a:r>
              <a:rPr lang="en-US" dirty="0" smtClean="0"/>
              <a:t>:  We want to see some node details on our home page.</a:t>
            </a:r>
          </a:p>
          <a:p>
            <a:r>
              <a:rPr lang="en-US" b="1" dirty="0" smtClean="0"/>
              <a:t>Success Criteria</a:t>
            </a:r>
            <a:r>
              <a:rPr lang="en-US" dirty="0" smtClean="0"/>
              <a:t>:  Our home page includes additional information about the node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51331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Display node attributes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900" dirty="0"/>
              <a:t>&lt;h1&gt;hello world&lt;/h1&gt;</a:t>
            </a:r>
          </a:p>
          <a:p>
            <a:endParaRPr lang="en-US" sz="1900" dirty="0"/>
          </a:p>
          <a:p>
            <a:r>
              <a:rPr lang="en-US" sz="1900" dirty="0"/>
              <a:t>&lt;p&gt;</a:t>
            </a:r>
          </a:p>
          <a:p>
            <a:r>
              <a:rPr lang="en-US" sz="1900" dirty="0"/>
              <a:t>  </a:t>
            </a:r>
            <a:r>
              <a:rPr lang="en-US" sz="1900" dirty="0" smtClean="0"/>
              <a:t>This is </a:t>
            </a:r>
            <a:r>
              <a:rPr lang="en-US" sz="1900" dirty="0"/>
              <a:t>a &lt;%= node["platform"] %&gt; &lt;%= node["</a:t>
            </a:r>
            <a:r>
              <a:rPr lang="en-US" sz="1900" dirty="0" err="1"/>
              <a:t>platform_version</a:t>
            </a:r>
            <a:r>
              <a:rPr lang="en-US" sz="1900" dirty="0"/>
              <a:t>"] %&gt; </a:t>
            </a:r>
            <a:r>
              <a:rPr lang="en-US" sz="1900" dirty="0" smtClean="0"/>
              <a:t>server.</a:t>
            </a:r>
          </a:p>
          <a:p>
            <a:r>
              <a:rPr lang="en-US" sz="1900" dirty="0" smtClean="0"/>
              <a:t>  with </a:t>
            </a:r>
            <a:r>
              <a:rPr lang="en-US" sz="1900" dirty="0"/>
              <a:t>&lt;%= node["memory"]["total"] %&gt; RAM.</a:t>
            </a:r>
          </a:p>
          <a:p>
            <a:r>
              <a:rPr lang="en-US" sz="1900" dirty="0" smtClean="0"/>
              <a:t>&lt;/p&gt;</a:t>
            </a:r>
            <a:endParaRPr lang="en-US" sz="19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cookbooks/apache/templates/default/</a:t>
            </a:r>
            <a:r>
              <a:rPr lang="en-US" dirty="0" err="1" smtClean="0"/>
              <a:t>index.html.erb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937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Fundamental building blocks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66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Display node attributes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900" dirty="0"/>
              <a:t>&lt;h1&gt;hello world&lt;/h1&gt;</a:t>
            </a:r>
          </a:p>
          <a:p>
            <a:endParaRPr lang="en-US" sz="1900" dirty="0"/>
          </a:p>
          <a:p>
            <a:r>
              <a:rPr lang="en-US" sz="1900" dirty="0"/>
              <a:t>&lt;p&gt;</a:t>
            </a:r>
          </a:p>
          <a:p>
            <a:r>
              <a:rPr lang="en-US" sz="1900" dirty="0"/>
              <a:t>  </a:t>
            </a:r>
            <a:r>
              <a:rPr lang="en-US" sz="1900" dirty="0" smtClean="0"/>
              <a:t>This is </a:t>
            </a:r>
            <a:r>
              <a:rPr lang="en-US" sz="1900" dirty="0"/>
              <a:t>a &lt;%= node["platform"] %&gt; &lt;%= node["</a:t>
            </a:r>
            <a:r>
              <a:rPr lang="en-US" sz="1900" dirty="0" err="1"/>
              <a:t>platform_version</a:t>
            </a:r>
            <a:r>
              <a:rPr lang="en-US" sz="1900" dirty="0"/>
              <a:t>"] %&gt; </a:t>
            </a:r>
            <a:r>
              <a:rPr lang="en-US" sz="1900" dirty="0" smtClean="0"/>
              <a:t>server.</a:t>
            </a:r>
          </a:p>
          <a:p>
            <a:r>
              <a:rPr lang="en-US" sz="1900" dirty="0" smtClean="0"/>
              <a:t>  with </a:t>
            </a:r>
            <a:r>
              <a:rPr lang="en-US" sz="1900" dirty="0"/>
              <a:t>&lt;%= node["memory"]["total"] %&gt; RAM.</a:t>
            </a:r>
          </a:p>
          <a:p>
            <a:r>
              <a:rPr lang="en-US" sz="1900" dirty="0" smtClean="0"/>
              <a:t>&lt;/p&gt;</a:t>
            </a:r>
            <a:endParaRPr lang="en-US" sz="19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cookbooks/apache/templates/default/</a:t>
            </a:r>
            <a:r>
              <a:rPr lang="en-US" dirty="0" err="1" smtClean="0"/>
              <a:t>index.html.erb</a:t>
            </a:r>
            <a:endParaRPr lang="en-US" dirty="0"/>
          </a:p>
        </p:txBody>
      </p:sp>
      <p:sp>
        <p:nvSpPr>
          <p:cNvPr id="5" name="Frame 4"/>
          <p:cNvSpPr/>
          <p:nvPr/>
        </p:nvSpPr>
        <p:spPr bwMode="auto">
          <a:xfrm>
            <a:off x="2206625" y="2873375"/>
            <a:ext cx="3492500" cy="47625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39132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Display node attributes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900" dirty="0"/>
              <a:t>&lt;h1&gt;hello world&lt;/h1&gt;</a:t>
            </a:r>
          </a:p>
          <a:p>
            <a:endParaRPr lang="en-US" sz="1900" dirty="0"/>
          </a:p>
          <a:p>
            <a:r>
              <a:rPr lang="en-US" sz="1900" dirty="0"/>
              <a:t>&lt;p&gt;</a:t>
            </a:r>
          </a:p>
          <a:p>
            <a:r>
              <a:rPr lang="en-US" sz="1900" dirty="0"/>
              <a:t>  </a:t>
            </a:r>
            <a:r>
              <a:rPr lang="en-US" sz="1900" dirty="0" smtClean="0"/>
              <a:t>This is </a:t>
            </a:r>
            <a:r>
              <a:rPr lang="en-US" sz="1900" dirty="0"/>
              <a:t>a &lt;%= node["platform"] %&gt; &lt;%= node["</a:t>
            </a:r>
            <a:r>
              <a:rPr lang="en-US" sz="1900" dirty="0" err="1"/>
              <a:t>platform_version</a:t>
            </a:r>
            <a:r>
              <a:rPr lang="en-US" sz="1900" dirty="0"/>
              <a:t>"] %&gt; </a:t>
            </a:r>
            <a:r>
              <a:rPr lang="en-US" sz="1900" dirty="0" smtClean="0"/>
              <a:t>server.</a:t>
            </a:r>
          </a:p>
          <a:p>
            <a:r>
              <a:rPr lang="en-US" sz="1900" dirty="0" smtClean="0"/>
              <a:t>  with </a:t>
            </a:r>
            <a:r>
              <a:rPr lang="en-US" sz="1900" dirty="0"/>
              <a:t>&lt;%= node["memory"]["total"] %&gt; RAM.</a:t>
            </a:r>
          </a:p>
          <a:p>
            <a:r>
              <a:rPr lang="en-US" sz="1900" dirty="0" smtClean="0"/>
              <a:t>&lt;/p&gt;</a:t>
            </a:r>
            <a:endParaRPr lang="en-US" sz="19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cookbooks/apache/templates/default/</a:t>
            </a:r>
            <a:r>
              <a:rPr lang="en-US" dirty="0" err="1" smtClean="0"/>
              <a:t>index.html.erb</a:t>
            </a:r>
            <a:endParaRPr lang="en-US" dirty="0"/>
          </a:p>
        </p:txBody>
      </p:sp>
      <p:sp>
        <p:nvSpPr>
          <p:cNvPr id="6" name="Frame 5"/>
          <p:cNvSpPr/>
          <p:nvPr/>
        </p:nvSpPr>
        <p:spPr bwMode="auto">
          <a:xfrm>
            <a:off x="5715000" y="2857500"/>
            <a:ext cx="4603750" cy="50800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732138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Display node attributes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900" dirty="0"/>
              <a:t>&lt;h1&gt;hello world&lt;/h1&gt;</a:t>
            </a:r>
          </a:p>
          <a:p>
            <a:endParaRPr lang="en-US" sz="1900" dirty="0"/>
          </a:p>
          <a:p>
            <a:r>
              <a:rPr lang="en-US" sz="1900" dirty="0"/>
              <a:t>&lt;p&gt;</a:t>
            </a:r>
          </a:p>
          <a:p>
            <a:r>
              <a:rPr lang="en-US" sz="1900" dirty="0"/>
              <a:t>  </a:t>
            </a:r>
            <a:r>
              <a:rPr lang="en-US" sz="1900" dirty="0" smtClean="0"/>
              <a:t>This is </a:t>
            </a:r>
            <a:r>
              <a:rPr lang="en-US" sz="1900" dirty="0"/>
              <a:t>a &lt;%= node["platform"] %&gt; &lt;%= node["</a:t>
            </a:r>
            <a:r>
              <a:rPr lang="en-US" sz="1900" dirty="0" err="1"/>
              <a:t>platform_version</a:t>
            </a:r>
            <a:r>
              <a:rPr lang="en-US" sz="1900" dirty="0"/>
              <a:t>"] %&gt; </a:t>
            </a:r>
            <a:r>
              <a:rPr lang="en-US" sz="1900" dirty="0" smtClean="0"/>
              <a:t>server.</a:t>
            </a:r>
          </a:p>
          <a:p>
            <a:r>
              <a:rPr lang="en-US" sz="1900" dirty="0" smtClean="0"/>
              <a:t>  with </a:t>
            </a:r>
            <a:r>
              <a:rPr lang="en-US" sz="1900" dirty="0"/>
              <a:t>&lt;%= node["memory"]["total"] %&gt; RAM.</a:t>
            </a:r>
          </a:p>
          <a:p>
            <a:r>
              <a:rPr lang="en-US" sz="1900" dirty="0" smtClean="0"/>
              <a:t>&lt;/p&gt;</a:t>
            </a:r>
            <a:endParaRPr lang="en-US" sz="19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cookbooks/apache/templates/default/</a:t>
            </a:r>
            <a:r>
              <a:rPr lang="en-US" dirty="0" err="1" smtClean="0"/>
              <a:t>index.html.erb</a:t>
            </a:r>
            <a:endParaRPr lang="en-US" dirty="0"/>
          </a:p>
        </p:txBody>
      </p:sp>
      <p:sp>
        <p:nvSpPr>
          <p:cNvPr id="7" name="Frame 6"/>
          <p:cNvSpPr/>
          <p:nvPr/>
        </p:nvSpPr>
        <p:spPr bwMode="auto">
          <a:xfrm>
            <a:off x="1485900" y="3279775"/>
            <a:ext cx="4546600" cy="50800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732138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Display node attributes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900" dirty="0"/>
              <a:t>&lt;h1&gt;hello world&lt;/h1&gt;</a:t>
            </a:r>
          </a:p>
          <a:p>
            <a:endParaRPr lang="en-US" sz="1900" dirty="0"/>
          </a:p>
          <a:p>
            <a:r>
              <a:rPr lang="en-US" sz="1900" dirty="0"/>
              <a:t>&lt;p&gt;</a:t>
            </a:r>
          </a:p>
          <a:p>
            <a:r>
              <a:rPr lang="en-US" sz="1900" dirty="0"/>
              <a:t>  </a:t>
            </a:r>
            <a:r>
              <a:rPr lang="en-US" sz="1900" dirty="0" smtClean="0"/>
              <a:t>This is </a:t>
            </a:r>
            <a:r>
              <a:rPr lang="en-US" sz="1900" dirty="0"/>
              <a:t>a &lt;%= node["platform"] %&gt; &lt;%= node["</a:t>
            </a:r>
            <a:r>
              <a:rPr lang="en-US" sz="1900" dirty="0" err="1"/>
              <a:t>platform_version</a:t>
            </a:r>
            <a:r>
              <a:rPr lang="en-US" sz="1900" dirty="0"/>
              <a:t>"] %&gt; </a:t>
            </a:r>
            <a:r>
              <a:rPr lang="en-US" sz="1900" dirty="0" smtClean="0"/>
              <a:t>server.</a:t>
            </a:r>
          </a:p>
          <a:p>
            <a:r>
              <a:rPr lang="en-US" sz="1900" dirty="0" smtClean="0"/>
              <a:t>  with </a:t>
            </a:r>
            <a:r>
              <a:rPr lang="en-US" sz="1900" dirty="0"/>
              <a:t>&lt;%= node["memory"]["total"] %&gt; RAM.</a:t>
            </a:r>
          </a:p>
          <a:p>
            <a:r>
              <a:rPr lang="en-US" sz="1900" dirty="0" smtClean="0"/>
              <a:t>&lt;/p&gt;</a:t>
            </a:r>
            <a:endParaRPr lang="en-US" sz="19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cookbooks/apache/templates/default/</a:t>
            </a:r>
            <a:r>
              <a:rPr lang="en-US" dirty="0" err="1" smtClean="0"/>
              <a:t>index.html.erb</a:t>
            </a:r>
            <a:endParaRPr lang="en-US" dirty="0"/>
          </a:p>
        </p:txBody>
      </p:sp>
      <p:sp>
        <p:nvSpPr>
          <p:cNvPr id="5" name="Frame 4"/>
          <p:cNvSpPr/>
          <p:nvPr/>
        </p:nvSpPr>
        <p:spPr bwMode="auto">
          <a:xfrm>
            <a:off x="2206625" y="2873375"/>
            <a:ext cx="3492500" cy="47625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rame 5"/>
          <p:cNvSpPr/>
          <p:nvPr/>
        </p:nvSpPr>
        <p:spPr bwMode="auto">
          <a:xfrm>
            <a:off x="5715000" y="2857500"/>
            <a:ext cx="4603750" cy="50800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Frame 6"/>
          <p:cNvSpPr/>
          <p:nvPr/>
        </p:nvSpPr>
        <p:spPr bwMode="auto">
          <a:xfrm>
            <a:off x="1485900" y="3279775"/>
            <a:ext cx="4546600" cy="50800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825557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dirty="0"/>
              <a:t>Starting Chef Client, version 11.16.0</a:t>
            </a:r>
          </a:p>
          <a:p>
            <a:r>
              <a:rPr lang="en-US" dirty="0"/>
              <a:t>resolving cookbooks for run list: ["apache"]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3 resources</a:t>
            </a:r>
          </a:p>
          <a:p>
            <a:r>
              <a:rPr lang="en-US" dirty="0"/>
              <a:t>Recipe: apache::default</a:t>
            </a:r>
          </a:p>
          <a:p>
            <a:r>
              <a:rPr lang="en-US" dirty="0"/>
              <a:t>  * package[</a:t>
            </a:r>
            <a:r>
              <a:rPr lang="en-US" dirty="0" err="1"/>
              <a:t>httpd</a:t>
            </a:r>
            <a:r>
              <a:rPr lang="en-US" dirty="0"/>
              <a:t>] action install (up to date)</a:t>
            </a:r>
          </a:p>
          <a:p>
            <a:r>
              <a:rPr lang="en-US" dirty="0"/>
              <a:t>  * service[</a:t>
            </a:r>
            <a:r>
              <a:rPr lang="en-US" dirty="0" err="1"/>
              <a:t>httpd</a:t>
            </a:r>
            <a:r>
              <a:rPr lang="en-US" dirty="0"/>
              <a:t>] action start (up to date)</a:t>
            </a:r>
          </a:p>
          <a:p>
            <a:r>
              <a:rPr lang="en-US" dirty="0"/>
              <a:t>  * template[/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] action create</a:t>
            </a:r>
          </a:p>
          <a:p>
            <a:r>
              <a:rPr lang="en-US" dirty="0"/>
              <a:t>    - update content in file 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 from cdf94d to 4ff592</a:t>
            </a:r>
          </a:p>
          <a:p>
            <a:r>
              <a:rPr lang="en-US" dirty="0"/>
              <a:t>    --- 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        2014-09-23 13:28:23.912127556 +0000</a:t>
            </a:r>
          </a:p>
          <a:p>
            <a:r>
              <a:rPr lang="en-US" dirty="0"/>
              <a:t>    +++ /</a:t>
            </a:r>
            <a:r>
              <a:rPr lang="en-US" dirty="0" err="1"/>
              <a:t>tmp</a:t>
            </a:r>
            <a:r>
              <a:rPr lang="en-US" dirty="0"/>
              <a:t>/chef-rendered-template20140924-11927-m0wkgp        2014-09-24 02:07:43.954127556 +0000</a:t>
            </a:r>
          </a:p>
          <a:p>
            <a:r>
              <a:rPr lang="en-US" dirty="0"/>
              <a:t>    @@ -1,2 +1,8 @@</a:t>
            </a:r>
          </a:p>
          <a:p>
            <a:r>
              <a:rPr lang="en-US" dirty="0"/>
              <a:t>     &lt;h1&gt;hello world&lt;/h1&gt;</a:t>
            </a:r>
          </a:p>
          <a:p>
            <a:r>
              <a:rPr lang="en-US" dirty="0"/>
              <a:t>    +</a:t>
            </a:r>
          </a:p>
          <a:p>
            <a:r>
              <a:rPr lang="en-US" dirty="0"/>
              <a:t>    +&lt;p&gt;</a:t>
            </a:r>
          </a:p>
          <a:p>
            <a:r>
              <a:rPr lang="en-US" dirty="0"/>
              <a:t>    +  This is a centos 6.5 server.</a:t>
            </a:r>
          </a:p>
          <a:p>
            <a:r>
              <a:rPr lang="en-US" dirty="0"/>
              <a:t>    +  with 1695028kB RAM.</a:t>
            </a:r>
          </a:p>
          <a:p>
            <a:r>
              <a:rPr lang="en-US" dirty="0"/>
              <a:t>    +&lt;/p&gt;</a:t>
            </a:r>
          </a:p>
          <a:p>
            <a:r>
              <a:rPr lang="en-US" dirty="0"/>
              <a:t>    +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1/3 resources updated in 14.101936386 seconds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change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/>
              <a:t>sudo</a:t>
            </a:r>
            <a:r>
              <a:rPr lang="en-US" dirty="0"/>
              <a:t> chef-client -z -r "recipe[apache]"</a:t>
            </a:r>
          </a:p>
        </p:txBody>
      </p:sp>
    </p:spTree>
    <p:extLst>
      <p:ext uri="{BB962C8B-B14F-4D97-AF65-F5344CB8AC3E}">
        <p14:creationId xmlns:p14="http://schemas.microsoft.com/office/powerpoint/2010/main" val="1990612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&lt;h1&gt;hello world&lt;/h1&gt;</a:t>
            </a:r>
          </a:p>
          <a:p>
            <a:endParaRPr lang="en-US" dirty="0"/>
          </a:p>
          <a:p>
            <a:r>
              <a:rPr lang="en-US" dirty="0"/>
              <a:t>&lt;p&gt;</a:t>
            </a:r>
          </a:p>
          <a:p>
            <a:r>
              <a:rPr lang="en-US" dirty="0"/>
              <a:t>  This is a centos 6.5 server.</a:t>
            </a:r>
          </a:p>
          <a:p>
            <a:r>
              <a:rPr lang="en-US" dirty="0"/>
              <a:t>  with 1695028kB RAM.</a:t>
            </a:r>
          </a:p>
          <a:p>
            <a:r>
              <a:rPr lang="en-US" dirty="0"/>
              <a:t>&lt;/p&gt;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change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curl http://</a:t>
            </a:r>
            <a:r>
              <a:rPr lang="en-US" dirty="0" err="1" smtClean="0"/>
              <a:t>localhost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36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node attributes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Ohai</a:t>
            </a:r>
            <a:r>
              <a:rPr lang="en-US" dirty="0" smtClean="0"/>
              <a:t> provides many attributes for the node object</a:t>
            </a:r>
          </a:p>
          <a:p>
            <a:r>
              <a:rPr lang="en-US" dirty="0" smtClean="0"/>
              <a:t>You may want to include your own custom attributes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573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Lab </a:t>
            </a:r>
            <a:r>
              <a:rPr lang="en-US" dirty="0" smtClean="0"/>
              <a:t>12 </a:t>
            </a:r>
            <a:r>
              <a:rPr lang="en-US" dirty="0"/>
              <a:t>- Create a custom node attribute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</a:t>
            </a:r>
            <a:r>
              <a:rPr lang="en-US" dirty="0" smtClean="0"/>
              <a:t>:  We need a customized greeting on our home page.</a:t>
            </a:r>
          </a:p>
          <a:p>
            <a:r>
              <a:rPr lang="en-US" b="1" dirty="0" smtClean="0"/>
              <a:t>Success Criteria</a:t>
            </a:r>
            <a:r>
              <a:rPr lang="en-US" dirty="0" smtClean="0"/>
              <a:t>:  Our home page includes a custom greeting.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50460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Lab 12 </a:t>
            </a:r>
            <a:r>
              <a:rPr lang="en-US" dirty="0" smtClean="0"/>
              <a:t>- </a:t>
            </a:r>
            <a:r>
              <a:rPr lang="en-US" dirty="0"/>
              <a:t>Create a custom node attribute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Create the attribute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Display the attribute on the home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892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Usage: chef generate attribute [path/to/cookbook] NAME [options]</a:t>
            </a:r>
          </a:p>
          <a:p>
            <a:r>
              <a:rPr lang="en-US" sz="1400" dirty="0"/>
              <a:t>    -C, --copyright COPYRIGHT        Name of the copyright holder - defaults to 'The Authors'</a:t>
            </a:r>
          </a:p>
          <a:p>
            <a:r>
              <a:rPr lang="en-US" sz="1400" dirty="0"/>
              <a:t>    -m, --email EMAIL                Email address of the author - defaults to '</a:t>
            </a:r>
            <a:r>
              <a:rPr lang="en-US" sz="1400" dirty="0" err="1"/>
              <a:t>you@example.com</a:t>
            </a:r>
            <a:r>
              <a:rPr lang="en-US" sz="1400" dirty="0"/>
              <a:t>'</a:t>
            </a:r>
          </a:p>
          <a:p>
            <a:r>
              <a:rPr lang="en-US" sz="1400" dirty="0"/>
              <a:t>    -I, --license LICENSE            </a:t>
            </a:r>
            <a:r>
              <a:rPr lang="en-US" sz="1400" dirty="0" err="1"/>
              <a:t>all_rights</a:t>
            </a:r>
            <a:r>
              <a:rPr lang="en-US" sz="1400" dirty="0"/>
              <a:t>, apache2, </a:t>
            </a:r>
            <a:r>
              <a:rPr lang="en-US" sz="1400" dirty="0" err="1"/>
              <a:t>mit</a:t>
            </a:r>
            <a:r>
              <a:rPr lang="en-US" sz="1400" dirty="0"/>
              <a:t>, gplv2, gplv3 - defaults to </a:t>
            </a:r>
            <a:r>
              <a:rPr lang="en-US" sz="1400" dirty="0" err="1"/>
              <a:t>all_rights</a:t>
            </a:r>
            <a:endParaRPr lang="en-US" sz="1400" dirty="0"/>
          </a:p>
          <a:p>
            <a:r>
              <a:rPr lang="en-US" sz="1400" dirty="0"/>
              <a:t>    -g GENERATOR_COOKBOOK_PATH,      Use GENERATOR_COOKBOOK_PATH for the </a:t>
            </a:r>
            <a:r>
              <a:rPr lang="en-US" sz="1400" dirty="0" err="1"/>
              <a:t>code_generator</a:t>
            </a:r>
            <a:r>
              <a:rPr lang="en-US" sz="1400" dirty="0"/>
              <a:t> cookbook</a:t>
            </a:r>
          </a:p>
          <a:p>
            <a:r>
              <a:rPr lang="en-US" sz="1400" dirty="0"/>
              <a:t>        --generator-cookbook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can generate attributes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chef generate attribute --help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447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Piece of the system and its desired state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167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Compiling Cookbooks...</a:t>
            </a:r>
          </a:p>
          <a:p>
            <a:r>
              <a:rPr lang="en-US" sz="1600" dirty="0"/>
              <a:t>Recipe: </a:t>
            </a:r>
            <a:r>
              <a:rPr lang="en-US" sz="1600" dirty="0" err="1"/>
              <a:t>code_generator</a:t>
            </a:r>
            <a:r>
              <a:rPr lang="en-US" sz="1600" dirty="0"/>
              <a:t>::attribute</a:t>
            </a:r>
          </a:p>
          <a:p>
            <a:r>
              <a:rPr lang="en-US" sz="1600" dirty="0"/>
              <a:t>  * directory[cookbooks/apache/attributes] action create</a:t>
            </a:r>
          </a:p>
          <a:p>
            <a:r>
              <a:rPr lang="en-US" sz="1600" dirty="0"/>
              <a:t>    - create new directory cookbooks/apache/attributes</a:t>
            </a:r>
          </a:p>
          <a:p>
            <a:r>
              <a:rPr lang="en-US" sz="1600" dirty="0"/>
              <a:t>    - restore </a:t>
            </a:r>
            <a:r>
              <a:rPr lang="en-US" sz="1600" dirty="0" err="1"/>
              <a:t>selinux</a:t>
            </a:r>
            <a:r>
              <a:rPr lang="en-US" sz="1600" dirty="0"/>
              <a:t> security context</a:t>
            </a:r>
          </a:p>
          <a:p>
            <a:r>
              <a:rPr lang="en-US" sz="1600" dirty="0"/>
              <a:t>  * template[cookbooks/apache/attributes/</a:t>
            </a:r>
            <a:r>
              <a:rPr lang="en-US" sz="1600" dirty="0" err="1"/>
              <a:t>default.rb</a:t>
            </a:r>
            <a:r>
              <a:rPr lang="en-US" sz="1600" dirty="0"/>
              <a:t>] action create</a:t>
            </a:r>
          </a:p>
          <a:p>
            <a:r>
              <a:rPr lang="en-US" sz="1600" dirty="0"/>
              <a:t>    - create new file cookbooks/apache/attributes/</a:t>
            </a:r>
            <a:r>
              <a:rPr lang="en-US" sz="1600" dirty="0" err="1"/>
              <a:t>default.rb</a:t>
            </a:r>
            <a:endParaRPr lang="en-US" sz="1600" dirty="0"/>
          </a:p>
          <a:p>
            <a:r>
              <a:rPr lang="en-US" sz="1600" dirty="0"/>
              <a:t>    - update content in file cookbooks/apache/attributes/</a:t>
            </a:r>
            <a:r>
              <a:rPr lang="en-US" sz="1600" dirty="0" err="1"/>
              <a:t>default.rb</a:t>
            </a:r>
            <a:r>
              <a:rPr lang="en-US" sz="1600" dirty="0"/>
              <a:t> from none to e3b0c4</a:t>
            </a:r>
          </a:p>
          <a:p>
            <a:r>
              <a:rPr lang="en-US" sz="1600" dirty="0"/>
              <a:t>    (diff output suppressed by </a:t>
            </a:r>
            <a:r>
              <a:rPr lang="en-US" sz="1600" dirty="0" err="1"/>
              <a:t>config</a:t>
            </a:r>
            <a:r>
              <a:rPr lang="en-US" sz="1600" dirty="0"/>
              <a:t>)</a:t>
            </a:r>
          </a:p>
          <a:p>
            <a:r>
              <a:rPr lang="en-US" sz="1600" dirty="0"/>
              <a:t>    - restore </a:t>
            </a:r>
            <a:r>
              <a:rPr lang="en-US" sz="1600" dirty="0" err="1"/>
              <a:t>selinux</a:t>
            </a:r>
            <a:r>
              <a:rPr lang="en-US" sz="1600" dirty="0"/>
              <a:t> security context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 attribute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 anchor="ctr" anchorCtr="0">
            <a:normAutofit fontScale="62500" lnSpcReduction="20000"/>
          </a:bodyPr>
          <a:lstStyle/>
          <a:p>
            <a:r>
              <a:rPr lang="en-US" dirty="0"/>
              <a:t>chef generate attribute cookbooks/apache/ default</a:t>
            </a:r>
          </a:p>
        </p:txBody>
      </p:sp>
    </p:spTree>
    <p:extLst>
      <p:ext uri="{BB962C8B-B14F-4D97-AF65-F5344CB8AC3E}">
        <p14:creationId xmlns:p14="http://schemas.microsoft.com/office/powerpoint/2010/main" val="879029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 attribute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default</a:t>
            </a:r>
            <a:r>
              <a:rPr lang="en-US" b="1" dirty="0">
                <a:solidFill>
                  <a:srgbClr val="CE5C00"/>
                </a:solidFill>
              </a:rPr>
              <a:t>[</a:t>
            </a:r>
            <a:r>
              <a:rPr lang="en-US" b="1" dirty="0">
                <a:solidFill>
                  <a:srgbClr val="4E9A06"/>
                </a:solidFill>
              </a:rPr>
              <a:t>'apache'</a:t>
            </a:r>
            <a:r>
              <a:rPr lang="en-US" b="1" dirty="0">
                <a:solidFill>
                  <a:srgbClr val="CE5C00"/>
                </a:solidFill>
              </a:rPr>
              <a:t>][</a:t>
            </a:r>
            <a:r>
              <a:rPr lang="en-US" b="1" dirty="0">
                <a:solidFill>
                  <a:srgbClr val="4E9A06"/>
                </a:solidFill>
              </a:rPr>
              <a:t>'greeting'</a:t>
            </a:r>
            <a:r>
              <a:rPr lang="en-US" b="1" dirty="0">
                <a:solidFill>
                  <a:srgbClr val="CE5C00"/>
                </a:solidFill>
              </a:rPr>
              <a:t>] = </a:t>
            </a:r>
            <a:r>
              <a:rPr lang="en-US" b="1" dirty="0">
                <a:solidFill>
                  <a:srgbClr val="4E9A06"/>
                </a:solidFill>
              </a:rPr>
              <a:t>"DC"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cookbooks/apache/attributes/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901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the home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900" dirty="0"/>
              <a:t>&lt;h1&gt;hello &lt;%= node["apache"]["greeting"] %&gt;&lt;/h1&gt;</a:t>
            </a:r>
          </a:p>
          <a:p>
            <a:endParaRPr lang="en-US" sz="1900" dirty="0"/>
          </a:p>
          <a:p>
            <a:r>
              <a:rPr lang="en-US" sz="1900" dirty="0"/>
              <a:t>&lt;p&gt;</a:t>
            </a:r>
          </a:p>
          <a:p>
            <a:r>
              <a:rPr lang="en-US" sz="1900" dirty="0"/>
              <a:t>  This is a &lt;%= node["platform"] %&gt; &lt;%= node["</a:t>
            </a:r>
            <a:r>
              <a:rPr lang="en-US" sz="1900" dirty="0" err="1"/>
              <a:t>platform_version</a:t>
            </a:r>
            <a:r>
              <a:rPr lang="en-US" sz="1900" dirty="0"/>
              <a:t>"] %&gt; server.</a:t>
            </a:r>
          </a:p>
          <a:p>
            <a:r>
              <a:rPr lang="en-US" sz="1900" dirty="0"/>
              <a:t>  with &lt;%= node["memory"]["total"] %&gt; RAM.</a:t>
            </a:r>
          </a:p>
          <a:p>
            <a:r>
              <a:rPr lang="en-US" sz="1900" dirty="0"/>
              <a:t>&lt;/p&gt;</a:t>
            </a:r>
          </a:p>
          <a:p>
            <a:endParaRPr lang="en-US" sz="19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cookbooks/apache/templates/default/</a:t>
            </a:r>
            <a:r>
              <a:rPr lang="en-US" dirty="0" err="1"/>
              <a:t>index.html.erb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390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dirty="0"/>
              <a:t>Starting Chef Client, version 11.16.0</a:t>
            </a:r>
          </a:p>
          <a:p>
            <a:r>
              <a:rPr lang="en-US" dirty="0"/>
              <a:t>resolving cookbooks for run list: ["apache"]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3 resources</a:t>
            </a:r>
          </a:p>
          <a:p>
            <a:r>
              <a:rPr lang="en-US" dirty="0"/>
              <a:t>Recipe: apache::default</a:t>
            </a:r>
          </a:p>
          <a:p>
            <a:r>
              <a:rPr lang="en-US" dirty="0"/>
              <a:t>  * package[</a:t>
            </a:r>
            <a:r>
              <a:rPr lang="en-US" dirty="0" err="1"/>
              <a:t>httpd</a:t>
            </a:r>
            <a:r>
              <a:rPr lang="en-US" dirty="0"/>
              <a:t>] action install (up to date)</a:t>
            </a:r>
          </a:p>
          <a:p>
            <a:r>
              <a:rPr lang="en-US" dirty="0"/>
              <a:t>  * service[</a:t>
            </a:r>
            <a:r>
              <a:rPr lang="en-US" dirty="0" err="1"/>
              <a:t>httpd</a:t>
            </a:r>
            <a:r>
              <a:rPr lang="en-US" dirty="0"/>
              <a:t>] action start (up to date)</a:t>
            </a:r>
          </a:p>
          <a:p>
            <a:r>
              <a:rPr lang="en-US" dirty="0"/>
              <a:t>  * template[/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] action create</a:t>
            </a:r>
          </a:p>
          <a:p>
            <a:r>
              <a:rPr lang="en-US" dirty="0"/>
              <a:t>    - update content in file 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 from 4ff592 to 470462</a:t>
            </a:r>
          </a:p>
          <a:p>
            <a:r>
              <a:rPr lang="en-US" dirty="0"/>
              <a:t>    --- 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        2014-09-24 02:07:43.954127556 +0000</a:t>
            </a:r>
          </a:p>
          <a:p>
            <a:r>
              <a:rPr lang="en-US" dirty="0"/>
              <a:t>    +++ /</a:t>
            </a:r>
            <a:r>
              <a:rPr lang="en-US" dirty="0" err="1"/>
              <a:t>tmp</a:t>
            </a:r>
            <a:r>
              <a:rPr lang="en-US" dirty="0"/>
              <a:t>/chef-rendered-template20140924-12185-11ypb0t       2014-09-24 02:25:25.833127556 +0000</a:t>
            </a:r>
          </a:p>
          <a:p>
            <a:r>
              <a:rPr lang="en-US" dirty="0"/>
              <a:t>    @@ -1,4 +1,4 @@</a:t>
            </a:r>
          </a:p>
          <a:p>
            <a:r>
              <a:rPr lang="en-US" dirty="0"/>
              <a:t>    -&lt;h1&gt;hello world&lt;/h1&gt;</a:t>
            </a:r>
          </a:p>
          <a:p>
            <a:r>
              <a:rPr lang="en-US" dirty="0"/>
              <a:t>    +&lt;h1&gt;hello DC&lt;/h1&gt;</a:t>
            </a:r>
          </a:p>
          <a:p>
            <a:endParaRPr lang="en-US" dirty="0"/>
          </a:p>
          <a:p>
            <a:r>
              <a:rPr lang="en-US" dirty="0"/>
              <a:t>     &lt;p&gt;</a:t>
            </a:r>
          </a:p>
          <a:p>
            <a:r>
              <a:rPr lang="en-US" dirty="0"/>
              <a:t>       This is a centos 6.5 server.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1/3 resources updated in 14.061031604 seconds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change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/>
              <a:t>sudo</a:t>
            </a:r>
            <a:r>
              <a:rPr lang="en-US" dirty="0"/>
              <a:t> chef-client -z -r "recipe[apache]"</a:t>
            </a:r>
          </a:p>
        </p:txBody>
      </p:sp>
    </p:spTree>
    <p:extLst>
      <p:ext uri="{BB962C8B-B14F-4D97-AF65-F5344CB8AC3E}">
        <p14:creationId xmlns:p14="http://schemas.microsoft.com/office/powerpoint/2010/main" val="4010213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&lt;h1&gt;hello DC&lt;/h1&gt;</a:t>
            </a:r>
          </a:p>
          <a:p>
            <a:endParaRPr lang="en-US" dirty="0"/>
          </a:p>
          <a:p>
            <a:r>
              <a:rPr lang="en-US" dirty="0"/>
              <a:t>&lt;p&gt;</a:t>
            </a:r>
          </a:p>
          <a:p>
            <a:r>
              <a:rPr lang="en-US" dirty="0"/>
              <a:t>  This is a centos 6.5 server.</a:t>
            </a:r>
          </a:p>
          <a:p>
            <a:r>
              <a:rPr lang="en-US" dirty="0"/>
              <a:t>  with 1695028kB RAM.</a:t>
            </a:r>
          </a:p>
          <a:p>
            <a:r>
              <a:rPr lang="en-US" dirty="0"/>
              <a:t>&lt;/p&gt;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change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curl http://</a:t>
            </a:r>
            <a:r>
              <a:rPr lang="en-US" dirty="0" err="1" smtClean="0"/>
              <a:t>localhost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334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Package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Package that should be installed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700" dirty="0">
                <a:solidFill>
                  <a:srgbClr val="000000"/>
                </a:solidFill>
              </a:rPr>
              <a:t>package </a:t>
            </a:r>
            <a:r>
              <a:rPr lang="en-US" sz="2700" dirty="0">
                <a:solidFill>
                  <a:srgbClr val="4E9A06"/>
                </a:solidFill>
              </a:rPr>
              <a:t>"</a:t>
            </a:r>
            <a:r>
              <a:rPr lang="en-US" sz="2700" dirty="0" err="1">
                <a:solidFill>
                  <a:srgbClr val="4E9A06"/>
                </a:solidFill>
              </a:rPr>
              <a:t>mysql</a:t>
            </a:r>
            <a:r>
              <a:rPr lang="en-US" sz="2700" dirty="0">
                <a:solidFill>
                  <a:srgbClr val="4E9A06"/>
                </a:solidFill>
              </a:rPr>
              <a:t>-server" </a:t>
            </a:r>
            <a:r>
              <a:rPr lang="en-US" sz="2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700" dirty="0"/>
              <a:t>  </a:t>
            </a:r>
            <a:r>
              <a:rPr lang="en-US" sz="2700" dirty="0">
                <a:solidFill>
                  <a:srgbClr val="000000"/>
                </a:solidFill>
              </a:rPr>
              <a:t>action </a:t>
            </a:r>
            <a:r>
              <a:rPr lang="en-US" sz="2700" dirty="0">
                <a:solidFill>
                  <a:srgbClr val="4E9A06"/>
                </a:solidFill>
              </a:rPr>
              <a:t>:install</a:t>
            </a:r>
          </a:p>
          <a:p>
            <a:r>
              <a:rPr lang="en-US" sz="2700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sz="2700" dirty="0"/>
              <a:t>  </a:t>
            </a:r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42424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Service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Service that should be running and restarted on reboot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service </a:t>
            </a:r>
            <a:r>
              <a:rPr lang="en-US" sz="2400" dirty="0">
                <a:solidFill>
                  <a:srgbClr val="4E9A06"/>
                </a:solidFill>
              </a:rPr>
              <a:t>"</a:t>
            </a:r>
            <a:r>
              <a:rPr lang="en-US" sz="2400" dirty="0" err="1">
                <a:solidFill>
                  <a:srgbClr val="4E9A06"/>
                </a:solidFill>
              </a:rPr>
              <a:t>iptables</a:t>
            </a:r>
            <a:r>
              <a:rPr lang="en-US" sz="2400" dirty="0">
                <a:solidFill>
                  <a:srgbClr val="4E9A06"/>
                </a:solidFill>
              </a:rPr>
              <a:t>" </a:t>
            </a:r>
            <a:r>
              <a:rPr lang="en-US" sz="24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action </a:t>
            </a:r>
            <a:r>
              <a:rPr lang="en-US" sz="2400" b="1" dirty="0">
                <a:solidFill>
                  <a:srgbClr val="CE5C00"/>
                </a:solidFill>
              </a:rPr>
              <a:t>[ </a:t>
            </a:r>
            <a:r>
              <a:rPr lang="en-US" sz="2400" b="1" dirty="0">
                <a:solidFill>
                  <a:srgbClr val="4E9A06"/>
                </a:solidFill>
              </a:rPr>
              <a:t>:start</a:t>
            </a:r>
            <a:r>
              <a:rPr lang="en-US" sz="2400" b="1" dirty="0">
                <a:solidFill>
                  <a:srgbClr val="000000"/>
                </a:solidFill>
              </a:rPr>
              <a:t>, </a:t>
            </a:r>
            <a:r>
              <a:rPr lang="en-US" sz="2400" b="1" dirty="0">
                <a:solidFill>
                  <a:srgbClr val="4E9A06"/>
                </a:solidFill>
              </a:rPr>
              <a:t>:enable </a:t>
            </a:r>
            <a:r>
              <a:rPr lang="en-US" sz="2400" b="1" dirty="0">
                <a:solidFill>
                  <a:srgbClr val="CE5C00"/>
                </a:solidFill>
              </a:rPr>
              <a:t>]</a:t>
            </a:r>
          </a:p>
          <a:p>
            <a:r>
              <a:rPr lang="en-US" sz="2400" b="1" dirty="0" smtClean="0">
                <a:solidFill>
                  <a:srgbClr val="204A87"/>
                </a:solidFill>
              </a:rPr>
              <a:t>end</a:t>
            </a:r>
            <a:endParaRPr lang="en-US" sz="2400" b="1" dirty="0">
              <a:solidFill>
                <a:srgbClr val="204A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84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Service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File that should be generated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solidFill>
                  <a:srgbClr val="000000"/>
                </a:solidFill>
              </a:rPr>
              <a:t>file </a:t>
            </a:r>
            <a:r>
              <a:rPr lang="en-US" sz="1800" dirty="0">
                <a:solidFill>
                  <a:srgbClr val="4E9A06"/>
                </a:solidFill>
              </a:rPr>
              <a:t>"/</a:t>
            </a:r>
            <a:r>
              <a:rPr lang="en-US" sz="1800" dirty="0" err="1">
                <a:solidFill>
                  <a:srgbClr val="4E9A06"/>
                </a:solidFill>
              </a:rPr>
              <a:t>etc</a:t>
            </a:r>
            <a:r>
              <a:rPr lang="en-US" sz="1800" dirty="0">
                <a:solidFill>
                  <a:srgbClr val="4E9A06"/>
                </a:solidFill>
              </a:rPr>
              <a:t>/</a:t>
            </a:r>
            <a:r>
              <a:rPr lang="en-US" sz="1800" dirty="0" err="1">
                <a:solidFill>
                  <a:srgbClr val="4E9A06"/>
                </a:solidFill>
              </a:rPr>
              <a:t>motd</a:t>
            </a:r>
            <a:r>
              <a:rPr lang="en-US" sz="1800" dirty="0">
                <a:solidFill>
                  <a:srgbClr val="4E9A06"/>
                </a:solidFill>
              </a:rPr>
              <a:t>" </a:t>
            </a:r>
            <a:r>
              <a:rPr lang="en-US" sz="18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800" dirty="0"/>
              <a:t>  </a:t>
            </a:r>
            <a:r>
              <a:rPr lang="en-US" sz="1800" dirty="0">
                <a:solidFill>
                  <a:srgbClr val="000000"/>
                </a:solidFill>
              </a:rPr>
              <a:t>content </a:t>
            </a:r>
            <a:r>
              <a:rPr lang="en-US" sz="1800" dirty="0">
                <a:solidFill>
                  <a:srgbClr val="4E9A06"/>
                </a:solidFill>
              </a:rPr>
              <a:t>"Property of Chef </a:t>
            </a:r>
            <a:r>
              <a:rPr lang="en-US" sz="1800" dirty="0" smtClean="0">
                <a:solidFill>
                  <a:srgbClr val="4E9A06"/>
                </a:solidFill>
              </a:rPr>
              <a:t>Software"</a:t>
            </a:r>
            <a:endParaRPr lang="en-US" sz="1800" dirty="0">
              <a:solidFill>
                <a:srgbClr val="4E9A06"/>
              </a:solidFill>
            </a:endParaRPr>
          </a:p>
          <a:p>
            <a:r>
              <a:rPr lang="en-US" sz="1800" b="1" dirty="0">
                <a:solidFill>
                  <a:srgbClr val="204A87"/>
                </a:solidFill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47969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</a:t>
            </a:r>
            <a:r>
              <a:rPr lang="en-US" dirty="0" err="1" smtClean="0"/>
              <a:t>Cron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Cron</a:t>
            </a:r>
            <a:r>
              <a:rPr lang="en-US" dirty="0"/>
              <a:t> job that should be configured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100" dirty="0" err="1">
                <a:solidFill>
                  <a:srgbClr val="000000"/>
                </a:solidFill>
              </a:rPr>
              <a:t>cron</a:t>
            </a:r>
            <a:r>
              <a:rPr lang="en-US" sz="2100" dirty="0">
                <a:solidFill>
                  <a:srgbClr val="000000"/>
                </a:solidFill>
              </a:rPr>
              <a:t> </a:t>
            </a:r>
            <a:r>
              <a:rPr lang="en-US" sz="2100" dirty="0">
                <a:solidFill>
                  <a:srgbClr val="4E9A06"/>
                </a:solidFill>
              </a:rPr>
              <a:t>"restart webserver" </a:t>
            </a:r>
            <a:r>
              <a:rPr lang="en-US" sz="21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100" dirty="0"/>
              <a:t>  </a:t>
            </a:r>
            <a:r>
              <a:rPr lang="en-US" sz="2100" dirty="0">
                <a:solidFill>
                  <a:srgbClr val="000000"/>
                </a:solidFill>
              </a:rPr>
              <a:t>hour </a:t>
            </a:r>
            <a:r>
              <a:rPr lang="en-US" sz="2100" dirty="0">
                <a:solidFill>
                  <a:srgbClr val="4E9A06"/>
                </a:solidFill>
              </a:rPr>
              <a:t>'2'</a:t>
            </a:r>
          </a:p>
          <a:p>
            <a:r>
              <a:rPr lang="tr-TR" sz="2100" dirty="0"/>
              <a:t>  </a:t>
            </a:r>
            <a:r>
              <a:rPr lang="tr-TR" sz="2100" dirty="0" err="1">
                <a:solidFill>
                  <a:srgbClr val="000000"/>
                </a:solidFill>
              </a:rPr>
              <a:t>minute</a:t>
            </a:r>
            <a:r>
              <a:rPr lang="tr-TR" sz="2100" dirty="0">
                <a:solidFill>
                  <a:srgbClr val="000000"/>
                </a:solidFill>
              </a:rPr>
              <a:t> </a:t>
            </a:r>
            <a:r>
              <a:rPr lang="tr-TR" sz="2100" dirty="0">
                <a:solidFill>
                  <a:srgbClr val="4E9A06"/>
                </a:solidFill>
              </a:rPr>
              <a:t>'0'</a:t>
            </a:r>
          </a:p>
          <a:p>
            <a:r>
              <a:rPr lang="tr-TR" sz="2100" dirty="0"/>
              <a:t>  </a:t>
            </a:r>
            <a:r>
              <a:rPr lang="tr-TR" sz="2100" dirty="0" err="1">
                <a:solidFill>
                  <a:srgbClr val="000000"/>
                </a:solidFill>
              </a:rPr>
              <a:t>command</a:t>
            </a:r>
            <a:r>
              <a:rPr lang="tr-TR" sz="2100" dirty="0">
                <a:solidFill>
                  <a:srgbClr val="000000"/>
                </a:solidFill>
              </a:rPr>
              <a:t> </a:t>
            </a:r>
            <a:r>
              <a:rPr lang="tr-TR" sz="2100" dirty="0">
                <a:solidFill>
                  <a:srgbClr val="4E9A06"/>
                </a:solidFill>
              </a:rPr>
              <a:t>'service </a:t>
            </a:r>
            <a:r>
              <a:rPr lang="tr-TR" sz="2100" dirty="0" err="1">
                <a:solidFill>
                  <a:srgbClr val="4E9A06"/>
                </a:solidFill>
              </a:rPr>
              <a:t>httpd</a:t>
            </a:r>
            <a:r>
              <a:rPr lang="tr-TR" sz="2100" dirty="0">
                <a:solidFill>
                  <a:srgbClr val="4E9A06"/>
                </a:solidFill>
              </a:rPr>
              <a:t> </a:t>
            </a:r>
            <a:r>
              <a:rPr lang="tr-TR" sz="2100" dirty="0" err="1">
                <a:solidFill>
                  <a:srgbClr val="4E9A06"/>
                </a:solidFill>
              </a:rPr>
              <a:t>restart</a:t>
            </a:r>
            <a:r>
              <a:rPr lang="tr-TR" sz="2100" dirty="0">
                <a:solidFill>
                  <a:srgbClr val="4E9A06"/>
                </a:solidFill>
              </a:rPr>
              <a:t>'</a:t>
            </a:r>
          </a:p>
          <a:p>
            <a:r>
              <a:rPr lang="tr-TR" sz="2100" b="1" dirty="0" err="1">
                <a:solidFill>
                  <a:srgbClr val="204A87"/>
                </a:solidFill>
              </a:rPr>
              <a:t>end</a:t>
            </a:r>
            <a:endParaRPr lang="tr-TR" sz="2100" b="1" dirty="0">
              <a:solidFill>
                <a:srgbClr val="204A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27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User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User that should be managed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solidFill>
                  <a:srgbClr val="000000"/>
                </a:solidFill>
              </a:rPr>
              <a:t>user </a:t>
            </a:r>
            <a:r>
              <a:rPr lang="en-US" sz="1600" dirty="0">
                <a:solidFill>
                  <a:srgbClr val="4E9A06"/>
                </a:solidFill>
              </a:rPr>
              <a:t>"</a:t>
            </a:r>
            <a:r>
              <a:rPr lang="en-US" sz="1600" dirty="0" err="1">
                <a:solidFill>
                  <a:srgbClr val="4E9A06"/>
                </a:solidFill>
              </a:rPr>
              <a:t>nginx</a:t>
            </a:r>
            <a:r>
              <a:rPr lang="en-US" sz="1600" dirty="0">
                <a:solidFill>
                  <a:srgbClr val="4E9A06"/>
                </a:solidFill>
              </a:rPr>
              <a:t>" </a:t>
            </a:r>
            <a:r>
              <a:rPr lang="en-US" sz="16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600" dirty="0"/>
              <a:t>  </a:t>
            </a:r>
            <a:r>
              <a:rPr lang="en-US" sz="1600" dirty="0">
                <a:solidFill>
                  <a:srgbClr val="000000"/>
                </a:solidFill>
              </a:rPr>
              <a:t>comment </a:t>
            </a:r>
            <a:r>
              <a:rPr lang="en-US" sz="1600" dirty="0">
                <a:solidFill>
                  <a:srgbClr val="4E9A06"/>
                </a:solidFill>
              </a:rPr>
              <a:t>"</a:t>
            </a:r>
            <a:r>
              <a:rPr lang="en-US" sz="1600" dirty="0" err="1">
                <a:solidFill>
                  <a:srgbClr val="4E9A06"/>
                </a:solidFill>
              </a:rPr>
              <a:t>Nginx</a:t>
            </a:r>
            <a:r>
              <a:rPr lang="en-US" sz="1600" dirty="0">
                <a:solidFill>
                  <a:srgbClr val="4E9A06"/>
                </a:solidFill>
              </a:rPr>
              <a:t> user &lt;</a:t>
            </a:r>
            <a:r>
              <a:rPr lang="en-US" sz="1600" dirty="0" err="1">
                <a:solidFill>
                  <a:srgbClr val="4E9A06"/>
                </a:solidFill>
              </a:rPr>
              <a:t>nginx@example.com</a:t>
            </a:r>
            <a:r>
              <a:rPr lang="en-US" sz="1600" dirty="0">
                <a:solidFill>
                  <a:srgbClr val="4E9A06"/>
                </a:solidFill>
              </a:rPr>
              <a:t>&gt;"</a:t>
            </a:r>
          </a:p>
          <a:p>
            <a:r>
              <a:rPr lang="nl-NL" sz="1600" dirty="0"/>
              <a:t>  </a:t>
            </a:r>
            <a:r>
              <a:rPr lang="nl-NL" sz="1600" dirty="0" err="1">
                <a:solidFill>
                  <a:srgbClr val="000000"/>
                </a:solidFill>
              </a:rPr>
              <a:t>uid</a:t>
            </a:r>
            <a:r>
              <a:rPr lang="nl-NL" sz="1600" dirty="0">
                <a:solidFill>
                  <a:srgbClr val="000000"/>
                </a:solidFill>
              </a:rPr>
              <a:t> </a:t>
            </a:r>
            <a:r>
              <a:rPr lang="nl-NL" sz="1600" b="1" dirty="0">
                <a:solidFill>
                  <a:srgbClr val="0000CF"/>
                </a:solidFill>
              </a:rPr>
              <a:t>500</a:t>
            </a:r>
          </a:p>
          <a:p>
            <a:r>
              <a:rPr lang="tr-TR" sz="1600" dirty="0"/>
              <a:t>  </a:t>
            </a:r>
            <a:r>
              <a:rPr lang="tr-TR" sz="1600" dirty="0" err="1">
                <a:solidFill>
                  <a:srgbClr val="000000"/>
                </a:solidFill>
              </a:rPr>
              <a:t>gid</a:t>
            </a:r>
            <a:r>
              <a:rPr lang="tr-TR" sz="1600" dirty="0">
                <a:solidFill>
                  <a:srgbClr val="000000"/>
                </a:solidFill>
              </a:rPr>
              <a:t> </a:t>
            </a:r>
            <a:r>
              <a:rPr lang="tr-TR" sz="1600" b="1" dirty="0">
                <a:solidFill>
                  <a:srgbClr val="0000CF"/>
                </a:solidFill>
              </a:rPr>
              <a:t>500</a:t>
            </a:r>
          </a:p>
          <a:p>
            <a:r>
              <a:rPr lang="tr-TR" sz="1600" dirty="0"/>
              <a:t>  </a:t>
            </a:r>
            <a:r>
              <a:rPr lang="tr-TR" sz="1600" dirty="0" err="1">
                <a:solidFill>
                  <a:srgbClr val="000000"/>
                </a:solidFill>
              </a:rPr>
              <a:t>supports</a:t>
            </a:r>
            <a:r>
              <a:rPr lang="tr-TR" sz="1600" dirty="0">
                <a:solidFill>
                  <a:srgbClr val="000000"/>
                </a:solidFill>
              </a:rPr>
              <a:t> </a:t>
            </a:r>
            <a:r>
              <a:rPr lang="tr-TR" sz="1600" dirty="0">
                <a:solidFill>
                  <a:srgbClr val="4E9A06"/>
                </a:solidFill>
              </a:rPr>
              <a:t>:</a:t>
            </a:r>
            <a:r>
              <a:rPr lang="tr-TR" sz="1600" dirty="0" err="1">
                <a:solidFill>
                  <a:srgbClr val="4E9A06"/>
                </a:solidFill>
              </a:rPr>
              <a:t>manage_home</a:t>
            </a:r>
            <a:r>
              <a:rPr lang="tr-TR" sz="1600" dirty="0">
                <a:solidFill>
                  <a:srgbClr val="4E9A06"/>
                </a:solidFill>
              </a:rPr>
              <a:t> </a:t>
            </a:r>
            <a:r>
              <a:rPr lang="tr-TR" sz="1600" b="1" dirty="0">
                <a:solidFill>
                  <a:srgbClr val="CE5C00"/>
                </a:solidFill>
              </a:rPr>
              <a:t>=&gt; </a:t>
            </a:r>
            <a:r>
              <a:rPr lang="tr-TR" sz="1600" b="1" dirty="0" err="1">
                <a:solidFill>
                  <a:srgbClr val="204A87"/>
                </a:solidFill>
              </a:rPr>
              <a:t>true</a:t>
            </a:r>
            <a:endParaRPr lang="tr-TR" sz="1600" b="1" dirty="0">
              <a:solidFill>
                <a:srgbClr val="204A87"/>
              </a:solidFill>
            </a:endParaRPr>
          </a:p>
          <a:p>
            <a:r>
              <a:rPr lang="tr-TR" sz="1600" b="1" dirty="0" err="1">
                <a:solidFill>
                  <a:srgbClr val="204A87"/>
                </a:solidFill>
              </a:rPr>
              <a:t>end</a:t>
            </a:r>
            <a:endParaRPr lang="tr-TR" sz="1600" b="1" dirty="0">
              <a:solidFill>
                <a:srgbClr val="204A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82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DSC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DSC resource that should be run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700" dirty="0" err="1">
                <a:solidFill>
                  <a:srgbClr val="000000"/>
                </a:solidFill>
              </a:rPr>
              <a:t>dsc_script</a:t>
            </a:r>
            <a:r>
              <a:rPr lang="en-US" sz="1700" dirty="0">
                <a:solidFill>
                  <a:srgbClr val="000000"/>
                </a:solidFill>
              </a:rPr>
              <a:t> </a:t>
            </a:r>
            <a:r>
              <a:rPr lang="en-US" sz="1700" dirty="0">
                <a:solidFill>
                  <a:srgbClr val="4E9A06"/>
                </a:solidFill>
              </a:rPr>
              <a:t>'</a:t>
            </a:r>
            <a:r>
              <a:rPr lang="en-US" sz="1700" dirty="0" err="1">
                <a:solidFill>
                  <a:srgbClr val="4E9A06"/>
                </a:solidFill>
              </a:rPr>
              <a:t>emacs</a:t>
            </a:r>
            <a:r>
              <a:rPr lang="en-US" sz="1700" dirty="0">
                <a:solidFill>
                  <a:srgbClr val="4E9A06"/>
                </a:solidFill>
              </a:rPr>
              <a:t>' </a:t>
            </a:r>
            <a:r>
              <a:rPr lang="en-US" sz="1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code </a:t>
            </a:r>
            <a:r>
              <a:rPr lang="en-US" sz="1700" b="1" dirty="0">
                <a:solidFill>
                  <a:srgbClr val="CE5C00"/>
                </a:solidFill>
              </a:rPr>
              <a:t>&lt;&lt;-</a:t>
            </a:r>
            <a:r>
              <a:rPr lang="en-US" sz="1700" b="1" dirty="0">
                <a:solidFill>
                  <a:srgbClr val="000000"/>
                </a:solidFill>
              </a:rPr>
              <a:t>EOH</a:t>
            </a:r>
          </a:p>
          <a:p>
            <a:r>
              <a:rPr lang="en-US" sz="1700" dirty="0">
                <a:solidFill>
                  <a:srgbClr val="4E9A06"/>
                </a:solidFill>
              </a:rPr>
              <a:t>  Environment '</a:t>
            </a:r>
            <a:r>
              <a:rPr lang="en-US" sz="1700" dirty="0" err="1">
                <a:solidFill>
                  <a:srgbClr val="4E9A06"/>
                </a:solidFill>
              </a:rPr>
              <a:t>texteditor</a:t>
            </a:r>
            <a:r>
              <a:rPr lang="en-US" sz="1700" dirty="0">
                <a:solidFill>
                  <a:srgbClr val="4E9A06"/>
                </a:solidFill>
              </a:rPr>
              <a:t>'</a:t>
            </a:r>
          </a:p>
          <a:p>
            <a:r>
              <a:rPr lang="en-US" sz="1700" dirty="0">
                <a:solidFill>
                  <a:srgbClr val="4E9A06"/>
                </a:solidFill>
              </a:rPr>
              <a:t>  {</a:t>
            </a:r>
          </a:p>
          <a:p>
            <a:r>
              <a:rPr lang="de-DE" sz="1700" dirty="0">
                <a:solidFill>
                  <a:srgbClr val="4E9A06"/>
                </a:solidFill>
              </a:rPr>
              <a:t>    Name = 'EDITOR'</a:t>
            </a:r>
          </a:p>
          <a:p>
            <a:r>
              <a:rPr lang="de-DE" sz="1700" dirty="0">
                <a:solidFill>
                  <a:srgbClr val="4E9A06"/>
                </a:solidFill>
              </a:rPr>
              <a:t>    Value = 'c:\\</a:t>
            </a:r>
            <a:r>
              <a:rPr lang="de-DE" sz="1700" dirty="0" err="1">
                <a:solidFill>
                  <a:srgbClr val="4E9A06"/>
                </a:solidFill>
              </a:rPr>
              <a:t>emacs</a:t>
            </a:r>
            <a:r>
              <a:rPr lang="de-DE" sz="1700" dirty="0">
                <a:solidFill>
                  <a:srgbClr val="4E9A06"/>
                </a:solidFill>
              </a:rPr>
              <a:t>\\bin\\</a:t>
            </a:r>
            <a:r>
              <a:rPr lang="de-DE" sz="1700" dirty="0" err="1">
                <a:solidFill>
                  <a:srgbClr val="4E9A06"/>
                </a:solidFill>
              </a:rPr>
              <a:t>emacs.exe</a:t>
            </a:r>
            <a:r>
              <a:rPr lang="de-DE" sz="1700" dirty="0">
                <a:solidFill>
                  <a:srgbClr val="4E9A06"/>
                </a:solidFill>
              </a:rPr>
              <a:t>'</a:t>
            </a:r>
          </a:p>
          <a:p>
            <a:r>
              <a:rPr lang="de-DE" sz="1700" dirty="0">
                <a:solidFill>
                  <a:srgbClr val="4E9A06"/>
                </a:solidFill>
              </a:rPr>
              <a:t>  }</a:t>
            </a:r>
          </a:p>
          <a:p>
            <a:r>
              <a:rPr lang="de-DE" sz="1700" dirty="0">
                <a:solidFill>
                  <a:srgbClr val="000000"/>
                </a:solidFill>
              </a:rPr>
              <a:t>  EOH</a:t>
            </a:r>
          </a:p>
          <a:p>
            <a:r>
              <a:rPr lang="de-DE" sz="1700" b="1" dirty="0">
                <a:solidFill>
                  <a:srgbClr val="204A87"/>
                </a:solidFill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79782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– Registry Key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Registry key that </a:t>
            </a:r>
            <a:r>
              <a:rPr lang="en-US" dirty="0"/>
              <a:t>should be </a:t>
            </a:r>
            <a:r>
              <a:rPr lang="en-US" dirty="0" smtClean="0"/>
              <a:t>created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solidFill>
                  <a:srgbClr val="000000"/>
                </a:solidFill>
              </a:rPr>
              <a:t>registry_key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>
                <a:solidFill>
                  <a:srgbClr val="4E9A06"/>
                </a:solidFill>
              </a:rPr>
              <a:t>"HKEY_LOCAL_MACHINE\\SOFTWARE\\Microsoft\\Windows\\</a:t>
            </a:r>
            <a:r>
              <a:rPr lang="en-US" sz="2000" dirty="0" err="1">
                <a:solidFill>
                  <a:srgbClr val="4E9A06"/>
                </a:solidFill>
              </a:rPr>
              <a:t>CurrentVersion</a:t>
            </a:r>
            <a:r>
              <a:rPr lang="en-US" sz="2000" dirty="0">
                <a:solidFill>
                  <a:srgbClr val="4E9A06"/>
                </a:solidFill>
              </a:rPr>
              <a:t>\\Policies\\System" </a:t>
            </a:r>
            <a:r>
              <a:rPr lang="en-US" sz="2000" b="1" dirty="0">
                <a:solidFill>
                  <a:srgbClr val="204A87"/>
                </a:solidFill>
              </a:rPr>
              <a:t>do</a:t>
            </a:r>
          </a:p>
          <a:p>
            <a:r>
              <a:rPr lang="fi-FI" sz="2000" dirty="0"/>
              <a:t>  </a:t>
            </a:r>
            <a:r>
              <a:rPr lang="fi-FI" sz="2000" dirty="0" err="1">
                <a:solidFill>
                  <a:srgbClr val="000000"/>
                </a:solidFill>
              </a:rPr>
              <a:t>values</a:t>
            </a:r>
            <a:r>
              <a:rPr lang="fi-FI" sz="2000" dirty="0">
                <a:solidFill>
                  <a:srgbClr val="000000"/>
                </a:solidFill>
              </a:rPr>
              <a:t> </a:t>
            </a:r>
            <a:r>
              <a:rPr lang="fi-FI" sz="2000" b="1" dirty="0">
                <a:solidFill>
                  <a:srgbClr val="CE5C00"/>
                </a:solidFill>
              </a:rPr>
              <a:t>[</a:t>
            </a:r>
            <a:r>
              <a:rPr lang="fi-FI" sz="2000" b="1" dirty="0">
                <a:solidFill>
                  <a:srgbClr val="000000"/>
                </a:solidFill>
              </a:rPr>
              <a:t>{</a:t>
            </a:r>
          </a:p>
          <a:p>
            <a:r>
              <a:rPr lang="en-US" sz="2000" dirty="0"/>
              <a:t>    </a:t>
            </a:r>
            <a:r>
              <a:rPr lang="en-US" sz="2000" dirty="0">
                <a:solidFill>
                  <a:srgbClr val="4E9A06"/>
                </a:solidFill>
              </a:rPr>
              <a:t>:name </a:t>
            </a:r>
            <a:r>
              <a:rPr lang="en-US" sz="2000" b="1" dirty="0">
                <a:solidFill>
                  <a:srgbClr val="CE5C00"/>
                </a:solidFill>
              </a:rPr>
              <a:t>=&gt; </a:t>
            </a:r>
            <a:r>
              <a:rPr lang="en-US" sz="2000" b="1" dirty="0">
                <a:solidFill>
                  <a:srgbClr val="4E9A06"/>
                </a:solidFill>
              </a:rPr>
              <a:t>"</a:t>
            </a:r>
            <a:r>
              <a:rPr lang="en-US" sz="2000" b="1" dirty="0" err="1">
                <a:solidFill>
                  <a:srgbClr val="4E9A06"/>
                </a:solidFill>
              </a:rPr>
              <a:t>EnableLUA</a:t>
            </a:r>
            <a:r>
              <a:rPr lang="en-US" sz="2000" b="1" dirty="0">
                <a:solidFill>
                  <a:srgbClr val="4E9A06"/>
                </a:solidFill>
              </a:rPr>
              <a:t>"</a:t>
            </a:r>
            <a:r>
              <a:rPr lang="en-US" sz="2000" b="1" dirty="0">
                <a:solidFill>
                  <a:srgbClr val="000000"/>
                </a:solidFill>
              </a:rPr>
              <a:t>,</a:t>
            </a:r>
          </a:p>
          <a:p>
            <a:r>
              <a:rPr lang="nl-NL" sz="2000" dirty="0"/>
              <a:t>    </a:t>
            </a:r>
            <a:r>
              <a:rPr lang="nl-NL" sz="2000" dirty="0">
                <a:solidFill>
                  <a:srgbClr val="4E9A06"/>
                </a:solidFill>
              </a:rPr>
              <a:t>:type </a:t>
            </a:r>
            <a:r>
              <a:rPr lang="nl-NL" sz="2000" b="1" dirty="0">
                <a:solidFill>
                  <a:srgbClr val="CE5C00"/>
                </a:solidFill>
              </a:rPr>
              <a:t>=&gt; </a:t>
            </a:r>
            <a:r>
              <a:rPr lang="nl-NL" sz="2000" b="1" dirty="0">
                <a:solidFill>
                  <a:srgbClr val="4E9A06"/>
                </a:solidFill>
              </a:rPr>
              <a:t>:</a:t>
            </a:r>
            <a:r>
              <a:rPr lang="nl-NL" sz="2000" b="1" dirty="0" err="1">
                <a:solidFill>
                  <a:srgbClr val="4E9A06"/>
                </a:solidFill>
              </a:rPr>
              <a:t>dword</a:t>
            </a:r>
            <a:r>
              <a:rPr lang="nl-NL" sz="2000" b="1" dirty="0">
                <a:solidFill>
                  <a:srgbClr val="000000"/>
                </a:solidFill>
              </a:rPr>
              <a:t>,</a:t>
            </a:r>
          </a:p>
          <a:p>
            <a:r>
              <a:rPr lang="nl-NL" sz="2000" dirty="0"/>
              <a:t>    </a:t>
            </a:r>
            <a:r>
              <a:rPr lang="nl-NL" sz="2000" dirty="0">
                <a:solidFill>
                  <a:srgbClr val="4E9A06"/>
                </a:solidFill>
              </a:rPr>
              <a:t>:data </a:t>
            </a:r>
            <a:r>
              <a:rPr lang="nl-NL" sz="2000" b="1" dirty="0">
                <a:solidFill>
                  <a:srgbClr val="CE5C00"/>
                </a:solidFill>
              </a:rPr>
              <a:t>=&gt; </a:t>
            </a:r>
            <a:r>
              <a:rPr lang="nl-NL" sz="2000" b="1" dirty="0">
                <a:solidFill>
                  <a:srgbClr val="0000CF"/>
                </a:solidFill>
              </a:rPr>
              <a:t>0</a:t>
            </a:r>
          </a:p>
          <a:p>
            <a:r>
              <a:rPr lang="nl-NL" sz="2000" dirty="0"/>
              <a:t>    </a:t>
            </a:r>
            <a:r>
              <a:rPr lang="nl-NL" sz="2000" b="1" dirty="0">
                <a:solidFill>
                  <a:srgbClr val="000000"/>
                </a:solidFill>
              </a:rPr>
              <a:t>}</a:t>
            </a:r>
            <a:r>
              <a:rPr lang="nl-NL" sz="2000" b="1" dirty="0">
                <a:solidFill>
                  <a:srgbClr val="CE5C00"/>
                </a:solidFill>
              </a:rPr>
              <a:t>]</a:t>
            </a:r>
          </a:p>
          <a:p>
            <a:r>
              <a:rPr lang="nl-NL" sz="2000" dirty="0"/>
              <a:t>  </a:t>
            </a:r>
            <a:r>
              <a:rPr lang="nl-NL" sz="2000" dirty="0">
                <a:solidFill>
                  <a:srgbClr val="000000"/>
                </a:solidFill>
              </a:rPr>
              <a:t>action </a:t>
            </a:r>
            <a:r>
              <a:rPr lang="nl-NL" sz="2000" dirty="0">
                <a:solidFill>
                  <a:srgbClr val="4E9A06"/>
                </a:solidFill>
              </a:rPr>
              <a:t>:</a:t>
            </a:r>
            <a:r>
              <a:rPr lang="nl-NL" sz="2000" dirty="0" err="1">
                <a:solidFill>
                  <a:srgbClr val="4E9A06"/>
                </a:solidFill>
              </a:rPr>
              <a:t>create</a:t>
            </a:r>
            <a:endParaRPr lang="nl-NL" sz="2000" dirty="0">
              <a:solidFill>
                <a:srgbClr val="4E9A06"/>
              </a:solidFill>
            </a:endParaRPr>
          </a:p>
          <a:p>
            <a:r>
              <a:rPr lang="nl-NL" sz="2000" b="1" dirty="0">
                <a:solidFill>
                  <a:srgbClr val="204A87"/>
                </a:solidFill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79782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Introductions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83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Piece of the system and its desired state</a:t>
            </a:r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docs.chef.io</a:t>
            </a:r>
            <a:r>
              <a:rPr lang="en-US" dirty="0" smtClean="0"/>
              <a:t>/</a:t>
            </a:r>
            <a:r>
              <a:rPr lang="en-US" dirty="0"/>
              <a:t>chef/</a:t>
            </a:r>
            <a:r>
              <a:rPr lang="en-US" dirty="0" err="1" smtClean="0"/>
              <a:t>resources.html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61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1 – Install a text editor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</a:t>
            </a:r>
            <a:r>
              <a:rPr lang="en-US" dirty="0" smtClean="0"/>
              <a:t>:  Our workstation does not have $EDITOR installed</a:t>
            </a:r>
          </a:p>
          <a:p>
            <a:r>
              <a:rPr lang="en-US" b="1" dirty="0" smtClean="0"/>
              <a:t>Success Criteria</a:t>
            </a:r>
            <a:r>
              <a:rPr lang="en-US" dirty="0" smtClean="0"/>
              <a:t>:  You can edit files with $EDITOR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$EDITOR is your favorite command line text editor:  vim, </a:t>
            </a:r>
            <a:r>
              <a:rPr lang="en-US" dirty="0" err="1" smtClean="0"/>
              <a:t>emacs</a:t>
            </a:r>
            <a:r>
              <a:rPr lang="en-US" dirty="0" smtClean="0"/>
              <a:t>, or </a:t>
            </a:r>
            <a:r>
              <a:rPr lang="en-US" dirty="0" err="1" smtClean="0"/>
              <a:t>nano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2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up with the card?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5800" dirty="0"/>
              <a:t>http://bit.ly/</a:t>
            </a:r>
            <a:r>
              <a:rPr lang="en-US" sz="5800" dirty="0" smtClean="0"/>
              <a:t>chefscale2015</a:t>
            </a:r>
          </a:p>
          <a:p>
            <a:endParaRPr lang="en-US" sz="5800" dirty="0"/>
          </a:p>
          <a:p>
            <a:endParaRPr lang="en-US" sz="5800" dirty="0" smtClean="0"/>
          </a:p>
          <a:p>
            <a:r>
              <a:rPr lang="en-US" sz="5800" dirty="0" smtClean="0"/>
              <a:t>Login</a:t>
            </a:r>
            <a:r>
              <a:rPr lang="en-US" sz="5800" dirty="0" smtClean="0"/>
              <a:t>:  chef</a:t>
            </a:r>
          </a:p>
          <a:p>
            <a:r>
              <a:rPr lang="en-US" sz="5800" dirty="0"/>
              <a:t>Password:  </a:t>
            </a:r>
            <a:r>
              <a:rPr lang="en-US" sz="5800" dirty="0" smtClean="0"/>
              <a:t>[REDACTED]</a:t>
            </a:r>
          </a:p>
          <a:p>
            <a:endParaRPr lang="en-US" sz="5800" dirty="0" smtClean="0"/>
          </a:p>
        </p:txBody>
      </p:sp>
    </p:spTree>
    <p:extLst>
      <p:ext uri="{BB962C8B-B14F-4D97-AF65-F5344CB8AC3E}">
        <p14:creationId xmlns:p14="http://schemas.microsoft.com/office/powerpoint/2010/main" val="2571939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authenticity of host '54.165.227.226 (54.165.227.226)' can't be established.</a:t>
            </a:r>
          </a:p>
          <a:p>
            <a:r>
              <a:rPr lang="en-US" dirty="0"/>
              <a:t>RSA key fingerprint is c1:ec:ab:66:fb:22:4a:8f:c2:c5:9b:26:77:f3:dd:b3.</a:t>
            </a:r>
          </a:p>
          <a:p>
            <a:r>
              <a:rPr lang="en-US" dirty="0"/>
              <a:t>Are you sure you want to continue connecting (yes/no)? yes</a:t>
            </a:r>
          </a:p>
          <a:p>
            <a:r>
              <a:rPr lang="en-US" dirty="0"/>
              <a:t>Warning: Permanently added '54.165.227.226' (RSA) to the list of known hosts.</a:t>
            </a:r>
          </a:p>
          <a:p>
            <a:r>
              <a:rPr lang="en-US" dirty="0"/>
              <a:t>chef@54.165.227.226's password: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to your lab machine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ssh</a:t>
            </a:r>
            <a:r>
              <a:rPr lang="en-US" dirty="0"/>
              <a:t> chef@54.164.75.30</a:t>
            </a:r>
          </a:p>
        </p:txBody>
      </p:sp>
    </p:spTree>
    <p:extLst>
      <p:ext uri="{BB962C8B-B14F-4D97-AF65-F5344CB8AC3E}">
        <p14:creationId xmlns:p14="http://schemas.microsoft.com/office/powerpoint/2010/main" val="307142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 to your workstation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ChefDK version </a:t>
            </a:r>
            <a:r>
              <a:rPr lang="en-US" dirty="0" smtClean="0"/>
              <a:t>0.4.0 </a:t>
            </a:r>
            <a:r>
              <a:rPr lang="en-US" dirty="0" smtClean="0"/>
              <a:t>is installed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chef --version</a:t>
            </a:r>
          </a:p>
          <a:p>
            <a:r>
              <a:rPr lang="en-US" dirty="0" smtClean="0"/>
              <a:t>Chef user has </a:t>
            </a:r>
            <a:r>
              <a:rPr lang="en-US" dirty="0" err="1" smtClean="0"/>
              <a:t>passwordless</a:t>
            </a:r>
            <a:r>
              <a:rPr lang="en-US" dirty="0" smtClean="0"/>
              <a:t> </a:t>
            </a:r>
            <a:r>
              <a:rPr lang="en-US" dirty="0" err="1" smtClean="0"/>
              <a:t>sudo</a:t>
            </a:r>
            <a:r>
              <a:rPr lang="en-US" dirty="0" smtClean="0"/>
              <a:t> access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sudo</a:t>
            </a:r>
            <a:r>
              <a:rPr lang="en-US" dirty="0" smtClean="0">
                <a:latin typeface="Courier New"/>
                <a:cs typeface="Courier New"/>
              </a:rPr>
              <a:t> cat /</a:t>
            </a:r>
            <a:r>
              <a:rPr lang="en-US" dirty="0" err="1" smtClean="0">
                <a:latin typeface="Courier New"/>
                <a:cs typeface="Courier New"/>
              </a:rPr>
              <a:t>etc</a:t>
            </a:r>
            <a:r>
              <a:rPr lang="en-US" dirty="0" smtClean="0">
                <a:latin typeface="Courier New"/>
                <a:cs typeface="Courier New"/>
              </a:rPr>
              <a:t>/shadow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0690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/</a:t>
            </a:r>
            <a:r>
              <a:rPr lang="en-US" dirty="0" err="1"/>
              <a:t>usr</a:t>
            </a:r>
            <a:r>
              <a:rPr lang="en-US" dirty="0"/>
              <a:t>/bin/which: no </a:t>
            </a:r>
            <a:r>
              <a:rPr lang="en-US" dirty="0" smtClean="0"/>
              <a:t>vim in </a:t>
            </a:r>
            <a:r>
              <a:rPr lang="en-US" dirty="0"/>
              <a:t>(/opt/</a:t>
            </a:r>
            <a:r>
              <a:rPr lang="en-US" dirty="0" err="1"/>
              <a:t>chefdk</a:t>
            </a:r>
            <a:r>
              <a:rPr lang="en-US" dirty="0"/>
              <a:t>/bin:/home/chef/.</a:t>
            </a:r>
            <a:r>
              <a:rPr lang="en-US" dirty="0" err="1"/>
              <a:t>chefdk</a:t>
            </a:r>
            <a:r>
              <a:rPr lang="en-US" dirty="0"/>
              <a:t>/gem/ruby/2.1.0/bin:/opt/</a:t>
            </a:r>
            <a:r>
              <a:rPr lang="en-US" dirty="0" err="1"/>
              <a:t>chefdk</a:t>
            </a:r>
            <a:r>
              <a:rPr lang="en-US" dirty="0"/>
              <a:t>/embedded/bin:/</a:t>
            </a:r>
            <a:r>
              <a:rPr lang="en-US" dirty="0" err="1"/>
              <a:t>usr</a:t>
            </a:r>
            <a:r>
              <a:rPr lang="en-US" dirty="0"/>
              <a:t>/local/bin:/bin:/</a:t>
            </a:r>
            <a:r>
              <a:rPr lang="en-US" dirty="0" err="1"/>
              <a:t>usr</a:t>
            </a:r>
            <a:r>
              <a:rPr lang="en-US" dirty="0"/>
              <a:t>/bin:/</a:t>
            </a:r>
            <a:r>
              <a:rPr lang="en-US" dirty="0" err="1"/>
              <a:t>usr</a:t>
            </a:r>
            <a:r>
              <a:rPr lang="en-US" dirty="0"/>
              <a:t>/local/</a:t>
            </a:r>
            <a:r>
              <a:rPr lang="en-US" dirty="0" err="1"/>
              <a:t>sbin</a:t>
            </a:r>
            <a:r>
              <a:rPr lang="en-US" dirty="0"/>
              <a:t>:/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sbin</a:t>
            </a:r>
            <a:r>
              <a:rPr lang="en-US" dirty="0"/>
              <a:t>:/</a:t>
            </a:r>
            <a:r>
              <a:rPr lang="en-US" dirty="0" err="1"/>
              <a:t>sbin</a:t>
            </a:r>
            <a:r>
              <a:rPr lang="en-US" dirty="0"/>
              <a:t>:/home/chef/bin)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$EDITOR installed?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which vim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79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chef-apply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chef-apply is an executable program that allows you to work with resources</a:t>
            </a:r>
          </a:p>
          <a:p>
            <a:r>
              <a:rPr lang="en-US" dirty="0" smtClean="0"/>
              <a:t>Is included as part of the </a:t>
            </a:r>
            <a:r>
              <a:rPr lang="en-US" dirty="0" err="1" smtClean="0"/>
              <a:t>ChefDK</a:t>
            </a:r>
            <a:endParaRPr lang="en-US" dirty="0" smtClean="0"/>
          </a:p>
          <a:p>
            <a:r>
              <a:rPr lang="en-US" dirty="0" smtClean="0"/>
              <a:t>A great way to explore resources</a:t>
            </a:r>
          </a:p>
          <a:p>
            <a:r>
              <a:rPr lang="en-US" dirty="0" smtClean="0"/>
              <a:t>NOT how you’ll eventually use Chef in production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99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Usage: chef-apply [RECIPE_FILE] [-e RECIPE_TEXT] [-s]</a:t>
            </a:r>
          </a:p>
          <a:p>
            <a:r>
              <a:rPr lang="en-US" dirty="0"/>
              <a:t>        --[no-]color                 Use colored output, defaults to enabled</a:t>
            </a:r>
          </a:p>
          <a:p>
            <a:r>
              <a:rPr lang="en-US" dirty="0"/>
              <a:t>    -e, --execute RECIPE_TEXT        Execute resources supplied in a string</a:t>
            </a:r>
          </a:p>
          <a:p>
            <a:r>
              <a:rPr lang="en-US" dirty="0"/>
              <a:t>    -l, --</a:t>
            </a:r>
            <a:r>
              <a:rPr lang="en-US" dirty="0" err="1"/>
              <a:t>log_level</a:t>
            </a:r>
            <a:r>
              <a:rPr lang="en-US" dirty="0"/>
              <a:t> LEVEL            Set the log level (debug, info, warn, error, fatal)</a:t>
            </a:r>
          </a:p>
          <a:p>
            <a:r>
              <a:rPr lang="en-US" dirty="0"/>
              <a:t>    -s, --</a:t>
            </a:r>
            <a:r>
              <a:rPr lang="en-US" dirty="0" err="1"/>
              <a:t>stdin</a:t>
            </a:r>
            <a:r>
              <a:rPr lang="en-US" dirty="0"/>
              <a:t>                      Execute resources read from STDIN</a:t>
            </a:r>
          </a:p>
          <a:p>
            <a:r>
              <a:rPr lang="en-US" dirty="0"/>
              <a:t>    -v, --version                    Show chef version</a:t>
            </a:r>
          </a:p>
          <a:p>
            <a:r>
              <a:rPr lang="en-US" dirty="0"/>
              <a:t>    -W, --why-run                    Enable </a:t>
            </a:r>
            <a:r>
              <a:rPr lang="en-US" dirty="0" err="1"/>
              <a:t>whyrun</a:t>
            </a:r>
            <a:r>
              <a:rPr lang="en-US" dirty="0"/>
              <a:t> mode</a:t>
            </a:r>
          </a:p>
          <a:p>
            <a:r>
              <a:rPr lang="en-US" dirty="0"/>
              <a:t>    -h, --help                       Show this message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chef-apply do?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chef-apply --help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70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300" dirty="0"/>
              <a:t>Recipe: (chef-apply cookbook)::(chef-apply recipe)</a:t>
            </a:r>
          </a:p>
          <a:p>
            <a:r>
              <a:rPr lang="en-US" sz="2300" dirty="0"/>
              <a:t>  * package[vim] action install</a:t>
            </a:r>
          </a:p>
          <a:p>
            <a:r>
              <a:rPr lang="en-US" sz="2300" dirty="0"/>
              <a:t>    - install version 7.2.411-1.8.el6 of package vim-enhanced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vim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-e "package 'vim'"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72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Recipe: (chef-apply cookbook)::(chef-apply recipe)</a:t>
            </a:r>
          </a:p>
          <a:p>
            <a:r>
              <a:rPr lang="en-US" sz="2800" dirty="0"/>
              <a:t>  * package[</a:t>
            </a:r>
            <a:r>
              <a:rPr lang="en-US" sz="2800" dirty="0" err="1"/>
              <a:t>emacs</a:t>
            </a:r>
            <a:r>
              <a:rPr lang="en-US" sz="2800" dirty="0"/>
              <a:t>] action install</a:t>
            </a:r>
          </a:p>
          <a:p>
            <a:r>
              <a:rPr lang="en-US" sz="2800" dirty="0"/>
              <a:t>    - install version 23.1-25.el6 of package </a:t>
            </a:r>
            <a:r>
              <a:rPr lang="en-US" sz="2800" dirty="0" err="1"/>
              <a:t>emacs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emacs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sudo</a:t>
            </a:r>
            <a:r>
              <a:rPr lang="en-US" dirty="0"/>
              <a:t> chef-apply -e "package '</a:t>
            </a:r>
            <a:r>
              <a:rPr lang="en-US" dirty="0" err="1" smtClean="0"/>
              <a:t>emacs</a:t>
            </a:r>
            <a:r>
              <a:rPr lang="en-US" dirty="0" smtClean="0"/>
              <a:t>'</a:t>
            </a:r>
            <a:r>
              <a:rPr lang="en-US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68972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Nathen Harvey</a:t>
            </a:r>
          </a:p>
          <a:p>
            <a:r>
              <a:rPr lang="en-US" dirty="0" smtClean="0"/>
              <a:t>Community Director, Chef</a:t>
            </a:r>
          </a:p>
          <a:p>
            <a:r>
              <a:rPr lang="en-US" dirty="0" smtClean="0"/>
              <a:t>Co-host of the Food Fight Show</a:t>
            </a:r>
          </a:p>
        </p:txBody>
      </p:sp>
      <p:pic>
        <p:nvPicPr>
          <p:cNvPr id="6" name="Picture 5" descr="nathen_bw_r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3895" y="541421"/>
            <a:ext cx="2435726" cy="2435726"/>
          </a:xfrm>
          <a:prstGeom prst="rect">
            <a:avLst/>
          </a:prstGeom>
        </p:spPr>
      </p:pic>
      <p:pic>
        <p:nvPicPr>
          <p:cNvPr id="7" name="Picture 6" descr="foodfight_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0525" y="4568754"/>
            <a:ext cx="2449763" cy="125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959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900" dirty="0"/>
              <a:t>Recipe: (chef-apply cookbook)::(chef-apply recipe)</a:t>
            </a:r>
          </a:p>
          <a:p>
            <a:r>
              <a:rPr lang="en-US" sz="2900" dirty="0"/>
              <a:t>  * package[</a:t>
            </a:r>
            <a:r>
              <a:rPr lang="en-US" sz="2900" dirty="0" err="1"/>
              <a:t>nano</a:t>
            </a:r>
            <a:r>
              <a:rPr lang="en-US" sz="2900" dirty="0"/>
              <a:t>] action install</a:t>
            </a:r>
          </a:p>
          <a:p>
            <a:r>
              <a:rPr lang="en-US" sz="2900" dirty="0"/>
              <a:t>    - install version 2.0.9-7.el6 of package </a:t>
            </a:r>
            <a:r>
              <a:rPr lang="en-US" sz="2900" dirty="0" err="1"/>
              <a:t>nano</a:t>
            </a:r>
            <a:endParaRPr lang="en-US" sz="29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nano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sudo</a:t>
            </a:r>
            <a:r>
              <a:rPr lang="en-US" dirty="0"/>
              <a:t> chef-apply -e "package </a:t>
            </a:r>
            <a:r>
              <a:rPr lang="en-US" dirty="0" smtClean="0"/>
              <a:t>'</a:t>
            </a:r>
            <a:r>
              <a:rPr lang="en-US" dirty="0" err="1" smtClean="0"/>
              <a:t>nano</a:t>
            </a:r>
            <a:r>
              <a:rPr lang="en-US" dirty="0" smtClean="0"/>
              <a:t>'</a:t>
            </a:r>
            <a:r>
              <a:rPr lang="en-US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463141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Describe the desired state</a:t>
            </a:r>
          </a:p>
          <a:p>
            <a:r>
              <a:rPr lang="en-US" dirty="0" smtClean="0"/>
              <a:t>Do not need to tell Chef how to get there</a:t>
            </a:r>
          </a:p>
          <a:p>
            <a:endParaRPr lang="en-US" dirty="0"/>
          </a:p>
          <a:p>
            <a:r>
              <a:rPr lang="en-US" dirty="0" smtClean="0"/>
              <a:t>What happens if you re-run the chef-apply command?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90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Recipe: (chef-apply cookbook)::(chef-apply recipe)</a:t>
            </a:r>
          </a:p>
          <a:p>
            <a:r>
              <a:rPr lang="en-US" sz="3200" dirty="0"/>
              <a:t>  * package[vim] action install (up to date)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$EDITOR again with chef-apply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sudo</a:t>
            </a:r>
            <a:r>
              <a:rPr lang="en-US" dirty="0"/>
              <a:t> chef-apply -e "package 'vim'"</a:t>
            </a:r>
          </a:p>
        </p:txBody>
      </p:sp>
    </p:spTree>
    <p:extLst>
      <p:ext uri="{BB962C8B-B14F-4D97-AF65-F5344CB8AC3E}">
        <p14:creationId xmlns:p14="http://schemas.microsoft.com/office/powerpoint/2010/main" val="61172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test 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57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/>
              <a:t> 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sp>
        <p:nvSpPr>
          <p:cNvPr id="10" name="Text Placeholder 5"/>
          <p:cNvSpPr txBox="1">
            <a:spLocks/>
          </p:cNvSpPr>
          <p:nvPr/>
        </p:nvSpPr>
        <p:spPr bwMode="white">
          <a:xfrm>
            <a:off x="6163734" y="4958645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endParaRPr lang="en-US" dirty="0"/>
          </a:p>
        </p:txBody>
      </p:sp>
      <p:sp>
        <p:nvSpPr>
          <p:cNvPr id="21" name="Rectangle 20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3538267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/>
              <a:t>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cxnSp>
        <p:nvCxnSpPr>
          <p:cNvPr id="3" name="Straight Arrow Connector 2"/>
          <p:cNvCxnSpPr>
            <a:stCxn id="8" idx="2"/>
          </p:cNvCxnSpPr>
          <p:nvPr/>
        </p:nvCxnSpPr>
        <p:spPr>
          <a:xfrm flipH="1">
            <a:off x="6886222" y="2667001"/>
            <a:ext cx="2040467" cy="10583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304845" y="3750735"/>
            <a:ext cx="83681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Yes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322427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/>
              <a:t>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cxnSp>
        <p:nvCxnSpPr>
          <p:cNvPr id="3" name="Straight Arrow Connector 2"/>
          <p:cNvCxnSpPr>
            <a:stCxn id="8" idx="2"/>
          </p:cNvCxnSpPr>
          <p:nvPr/>
        </p:nvCxnSpPr>
        <p:spPr>
          <a:xfrm flipH="1">
            <a:off x="6886222" y="2667001"/>
            <a:ext cx="2040467" cy="10583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6759222" y="4374444"/>
            <a:ext cx="14111" cy="635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223000" y="4967112"/>
            <a:ext cx="122629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Done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04845" y="3750735"/>
            <a:ext cx="83681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Yes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322427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/>
              <a:t>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cxnSp>
        <p:nvCxnSpPr>
          <p:cNvPr id="3" name="Straight Arrow Connector 2"/>
          <p:cNvCxnSpPr>
            <a:stCxn id="8" idx="2"/>
          </p:cNvCxnSpPr>
          <p:nvPr/>
        </p:nvCxnSpPr>
        <p:spPr>
          <a:xfrm flipH="1">
            <a:off x="6886222" y="2667001"/>
            <a:ext cx="2040467" cy="10583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</p:cNvCxnSpPr>
          <p:nvPr/>
        </p:nvCxnSpPr>
        <p:spPr>
          <a:xfrm>
            <a:off x="8926689" y="2667001"/>
            <a:ext cx="2136422" cy="10442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6759222" y="4374444"/>
            <a:ext cx="14111" cy="635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223000" y="4967112"/>
            <a:ext cx="122629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Done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04845" y="3750735"/>
            <a:ext cx="83681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Yes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876845" y="3764846"/>
            <a:ext cx="65572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No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322427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/>
              <a:t>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cxnSp>
        <p:nvCxnSpPr>
          <p:cNvPr id="3" name="Straight Arrow Connector 2"/>
          <p:cNvCxnSpPr>
            <a:stCxn id="8" idx="2"/>
          </p:cNvCxnSpPr>
          <p:nvPr/>
        </p:nvCxnSpPr>
        <p:spPr>
          <a:xfrm flipH="1">
            <a:off x="6886222" y="2667001"/>
            <a:ext cx="2040467" cy="10583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</p:cNvCxnSpPr>
          <p:nvPr/>
        </p:nvCxnSpPr>
        <p:spPr>
          <a:xfrm>
            <a:off x="8926689" y="2667001"/>
            <a:ext cx="2136422" cy="10442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1176000" y="4416777"/>
            <a:ext cx="0" cy="6208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6759222" y="4374444"/>
            <a:ext cx="14111" cy="635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223000" y="4967112"/>
            <a:ext cx="122629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Done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74956" y="4950179"/>
            <a:ext cx="173900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Install it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04845" y="3750735"/>
            <a:ext cx="83681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Yes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876845" y="3764846"/>
            <a:ext cx="65572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No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322427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rgbClr val="F18B21"/>
                </a:solidFill>
              </a:rPr>
              <a:t>repair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cxnSp>
        <p:nvCxnSpPr>
          <p:cNvPr id="3" name="Straight Arrow Connector 2"/>
          <p:cNvCxnSpPr>
            <a:stCxn id="8" idx="2"/>
          </p:cNvCxnSpPr>
          <p:nvPr/>
        </p:nvCxnSpPr>
        <p:spPr>
          <a:xfrm flipH="1">
            <a:off x="6886222" y="2667001"/>
            <a:ext cx="2040467" cy="10583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</p:cNvCxnSpPr>
          <p:nvPr/>
        </p:nvCxnSpPr>
        <p:spPr>
          <a:xfrm>
            <a:off x="8926689" y="2667001"/>
            <a:ext cx="2136422" cy="10442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1176000" y="4416777"/>
            <a:ext cx="0" cy="6208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7521222" y="5319889"/>
            <a:ext cx="222955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6759222" y="4374444"/>
            <a:ext cx="14111" cy="635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223000" y="4967112"/>
            <a:ext cx="122629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Done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74956" y="4950179"/>
            <a:ext cx="173900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Install it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04845" y="3750735"/>
            <a:ext cx="83681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Yes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876845" y="3764846"/>
            <a:ext cx="65572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No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8209844" y="4117622"/>
            <a:ext cx="1413934" cy="609599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Repair</a:t>
            </a:r>
          </a:p>
        </p:txBody>
      </p:sp>
    </p:spTree>
    <p:extLst>
      <p:ext uri="{BB962C8B-B14F-4D97-AF65-F5344CB8AC3E}">
        <p14:creationId xmlns:p14="http://schemas.microsoft.com/office/powerpoint/2010/main" val="322427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John Martin</a:t>
            </a:r>
            <a:endParaRPr lang="en-US" dirty="0" smtClean="0"/>
          </a:p>
          <a:p>
            <a:r>
              <a:rPr lang="en-US" dirty="0" smtClean="0"/>
              <a:t>CHEF Solutions Engineer</a:t>
            </a:r>
          </a:p>
          <a:p>
            <a:r>
              <a:rPr lang="en-US" dirty="0" smtClean="0"/>
              <a:t>7</a:t>
            </a:r>
            <a:r>
              <a:rPr lang="en-US" baseline="30000" dirty="0" smtClean="0"/>
              <a:t>th</a:t>
            </a:r>
            <a:r>
              <a:rPr lang="en-US" dirty="0" smtClean="0"/>
              <a:t> year @ SCALE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2" name="Picture 1" descr="2014 Headsho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8890" y="1213555"/>
            <a:ext cx="2483555" cy="248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37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– 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Resources follow a test and repair model</a:t>
            </a:r>
          </a:p>
          <a:p>
            <a:endParaRPr lang="en-US" dirty="0" smtClean="0"/>
          </a:p>
          <a:p>
            <a:r>
              <a:rPr lang="en-US" dirty="0" smtClean="0"/>
              <a:t>Resource currently in the desired state? (test)</a:t>
            </a:r>
          </a:p>
          <a:p>
            <a:pPr lvl="1"/>
            <a:r>
              <a:rPr lang="en-US" dirty="0" smtClean="0"/>
              <a:t>Yes – Do nothing</a:t>
            </a:r>
          </a:p>
          <a:p>
            <a:pPr lvl="1"/>
            <a:r>
              <a:rPr lang="en-US" dirty="0" smtClean="0"/>
              <a:t>No – Bring the resource into the desired state (repair)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20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package</a:t>
            </a:r>
          </a:p>
          <a:p>
            <a:r>
              <a:rPr lang="en-US" dirty="0"/>
              <a:t>template</a:t>
            </a:r>
          </a:p>
          <a:p>
            <a:r>
              <a:rPr lang="en-US" dirty="0"/>
              <a:t>service</a:t>
            </a:r>
          </a:p>
          <a:p>
            <a:r>
              <a:rPr lang="en-US" dirty="0"/>
              <a:t>directory</a:t>
            </a:r>
          </a:p>
          <a:p>
            <a:r>
              <a:rPr lang="en-US" dirty="0"/>
              <a:t>user</a:t>
            </a:r>
          </a:p>
          <a:p>
            <a:r>
              <a:rPr lang="en-US" dirty="0" smtClean="0"/>
              <a:t>group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dsc_script</a:t>
            </a:r>
            <a:endParaRPr lang="en-US" dirty="0"/>
          </a:p>
          <a:p>
            <a:r>
              <a:rPr lang="en-US" dirty="0" err="1"/>
              <a:t>registry_key</a:t>
            </a:r>
            <a:endParaRPr lang="en-US" dirty="0"/>
          </a:p>
          <a:p>
            <a:r>
              <a:rPr lang="en-US" dirty="0" err="1"/>
              <a:t>powershell_script</a:t>
            </a:r>
            <a:endParaRPr lang="en-US" dirty="0"/>
          </a:p>
          <a:p>
            <a:r>
              <a:rPr lang="en-US" dirty="0" err="1"/>
              <a:t>cron</a:t>
            </a:r>
            <a:endParaRPr lang="en-US" dirty="0"/>
          </a:p>
          <a:p>
            <a:r>
              <a:rPr lang="en-US" dirty="0"/>
              <a:t>mount</a:t>
            </a:r>
          </a:p>
          <a:p>
            <a:r>
              <a:rPr lang="en-US" dirty="0" smtClean="0"/>
              <a:t>route</a:t>
            </a:r>
          </a:p>
          <a:p>
            <a:r>
              <a:rPr lang="en-US" dirty="0" smtClean="0"/>
              <a:t>…and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6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2 – Hello, world!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Problem</a:t>
            </a:r>
            <a:r>
              <a:rPr lang="en-US" dirty="0"/>
              <a:t>:  </a:t>
            </a:r>
            <a:r>
              <a:rPr lang="en-US" dirty="0" smtClean="0"/>
              <a:t>Oops, we forgot to start with “hello, world”</a:t>
            </a:r>
            <a:endParaRPr lang="en-US" dirty="0"/>
          </a:p>
          <a:p>
            <a:r>
              <a:rPr lang="en-US" b="1" dirty="0"/>
              <a:t>Success Criteria</a:t>
            </a:r>
            <a:r>
              <a:rPr lang="en-US" dirty="0"/>
              <a:t>:  </a:t>
            </a:r>
            <a:r>
              <a:rPr lang="en-US" dirty="0" smtClean="0"/>
              <a:t>A file with “Hello, world!” content is available in our home directory.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15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Hello, world!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hello.txt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>
                <a:solidFill>
                  <a:srgbClr val="000000"/>
                </a:solidFill>
              </a:rPr>
              <a:t>  action </a:t>
            </a:r>
            <a:r>
              <a:rPr lang="en-US" dirty="0">
                <a:solidFill>
                  <a:srgbClr val="4E9A06"/>
                </a:solidFill>
              </a:rPr>
              <a:t>:create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content </a:t>
            </a:r>
            <a:r>
              <a:rPr lang="en-US" dirty="0">
                <a:solidFill>
                  <a:srgbClr val="4E9A06"/>
                </a:solidFill>
              </a:rPr>
              <a:t>"Hello, world!"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mode </a:t>
            </a:r>
            <a:r>
              <a:rPr lang="en-US" dirty="0">
                <a:solidFill>
                  <a:srgbClr val="4E9A06"/>
                </a:solidFill>
              </a:rPr>
              <a:t>"0644"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owner </a:t>
            </a:r>
            <a:r>
              <a:rPr lang="en-US" dirty="0">
                <a:solidFill>
                  <a:srgbClr val="4E9A06"/>
                </a:solidFill>
              </a:rPr>
              <a:t>"chef"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group </a:t>
            </a:r>
            <a:r>
              <a:rPr lang="en-US" dirty="0">
                <a:solidFill>
                  <a:srgbClr val="4E9A06"/>
                </a:solidFill>
              </a:rPr>
              <a:t>"chef"</a:t>
            </a:r>
            <a:endParaRPr lang="en-US" b="1" dirty="0">
              <a:solidFill>
                <a:srgbClr val="204A87"/>
              </a:solidFill>
            </a:endParaRP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~/</a:t>
            </a:r>
            <a:r>
              <a:rPr lang="en-US" dirty="0" err="1" smtClean="0"/>
              <a:t>hello.rb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22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1700" dirty="0"/>
              <a:t>Recipe: (chef-apply cookbook)::(chef-apply recipe)</a:t>
            </a:r>
          </a:p>
          <a:p>
            <a:r>
              <a:rPr lang="en-US" sz="1700" dirty="0"/>
              <a:t>  * file[</a:t>
            </a:r>
            <a:r>
              <a:rPr lang="en-US" sz="1700" dirty="0" err="1"/>
              <a:t>hello.txt</a:t>
            </a:r>
            <a:r>
              <a:rPr lang="en-US" sz="1700" dirty="0"/>
              <a:t>] action create</a:t>
            </a:r>
          </a:p>
          <a:p>
            <a:r>
              <a:rPr lang="en-US" sz="1700" dirty="0"/>
              <a:t>    - create new file </a:t>
            </a:r>
            <a:r>
              <a:rPr lang="en-US" sz="1700" dirty="0" err="1"/>
              <a:t>hello.txt</a:t>
            </a:r>
            <a:endParaRPr lang="en-US" sz="1700" dirty="0"/>
          </a:p>
          <a:p>
            <a:r>
              <a:rPr lang="en-US" sz="1700" dirty="0"/>
              <a:t>    - update content in file </a:t>
            </a:r>
            <a:r>
              <a:rPr lang="en-US" sz="1700" dirty="0" err="1"/>
              <a:t>hello.txt</a:t>
            </a:r>
            <a:r>
              <a:rPr lang="en-US" sz="1700" dirty="0"/>
              <a:t> from none to 315f5b</a:t>
            </a:r>
          </a:p>
          <a:p>
            <a:r>
              <a:rPr lang="en-US" sz="1700" dirty="0"/>
              <a:t>    --- </a:t>
            </a:r>
            <a:r>
              <a:rPr lang="en-US" sz="1700" dirty="0" err="1"/>
              <a:t>hello.txt</a:t>
            </a:r>
            <a:r>
              <a:rPr lang="en-US" sz="1700" dirty="0"/>
              <a:t>       2014-12-02 14:00:22.967821184 +0000</a:t>
            </a:r>
          </a:p>
          <a:p>
            <a:r>
              <a:rPr lang="en-US" sz="1700" dirty="0"/>
              <a:t>    +++ /</a:t>
            </a:r>
            <a:r>
              <a:rPr lang="en-US" sz="1700" dirty="0" err="1"/>
              <a:t>tmp</a:t>
            </a:r>
            <a:r>
              <a:rPr lang="en-US" sz="1700" dirty="0"/>
              <a:t>/.hello.txt20141202-1036-af0vmi     2014-12-02 14:00:22.970821184 +0000</a:t>
            </a:r>
          </a:p>
          <a:p>
            <a:r>
              <a:rPr lang="en-US" sz="1700" dirty="0"/>
              <a:t>    @@ -1 +1,2 @@</a:t>
            </a:r>
          </a:p>
          <a:p>
            <a:r>
              <a:rPr lang="en-US" sz="1700" dirty="0"/>
              <a:t>    +Hello, world!</a:t>
            </a:r>
          </a:p>
          <a:p>
            <a:r>
              <a:rPr lang="en-US" sz="1700" dirty="0"/>
              <a:t>    - change mode from '' to '0644'</a:t>
            </a:r>
          </a:p>
          <a:p>
            <a:r>
              <a:rPr lang="en-US" sz="1700" dirty="0"/>
              <a:t>    - change owner from '' to 'chef'</a:t>
            </a:r>
          </a:p>
          <a:p>
            <a:r>
              <a:rPr lang="en-US" sz="1700" dirty="0"/>
              <a:t>    - change group from '' to 'chef'</a:t>
            </a:r>
          </a:p>
          <a:p>
            <a:r>
              <a:rPr lang="en-US" sz="1700" dirty="0"/>
              <a:t>    - restore </a:t>
            </a:r>
            <a:r>
              <a:rPr lang="en-US" sz="1700" dirty="0" err="1"/>
              <a:t>selinux</a:t>
            </a:r>
            <a:r>
              <a:rPr lang="en-US" sz="1700" dirty="0"/>
              <a:t> security context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</a:t>
            </a:r>
            <a:r>
              <a:rPr lang="en-US" dirty="0" err="1" smtClean="0"/>
              <a:t>hello.rb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err="1" smtClean="0"/>
              <a:t>hello.rb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80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Hello, world!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</a:t>
            </a:r>
            <a:r>
              <a:rPr lang="en-US" dirty="0" err="1" smtClean="0"/>
              <a:t>hello.txt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cat </a:t>
            </a:r>
            <a:r>
              <a:rPr lang="en-US" dirty="0" err="1" smtClean="0"/>
              <a:t>hello.txt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765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Resources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Have a type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 smtClean="0">
                <a:solidFill>
                  <a:srgbClr val="4E9A06"/>
                </a:solidFill>
              </a:rPr>
              <a:t>hello.txt</a:t>
            </a:r>
            <a:r>
              <a:rPr lang="en-US" dirty="0" smtClean="0">
                <a:solidFill>
                  <a:srgbClr val="4E9A06"/>
                </a:solidFill>
              </a:rPr>
              <a:t>"</a:t>
            </a:r>
            <a:endParaRPr lang="en-US" b="1" dirty="0">
              <a:solidFill>
                <a:srgbClr val="204A87"/>
              </a:solidFill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7191375" y="1193600"/>
            <a:ext cx="2555875" cy="42564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8654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Resources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Have a name</a:t>
            </a:r>
          </a:p>
          <a:p>
            <a:r>
              <a:rPr lang="en-US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Have a type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 smtClean="0">
                <a:solidFill>
                  <a:srgbClr val="4E9A06"/>
                </a:solidFill>
              </a:rPr>
              <a:t>hello.txt</a:t>
            </a:r>
            <a:r>
              <a:rPr lang="en-US" dirty="0" smtClean="0">
                <a:solidFill>
                  <a:srgbClr val="4E9A06"/>
                </a:solidFill>
              </a:rPr>
              <a:t>"</a:t>
            </a:r>
            <a:endParaRPr lang="en-US" b="1" dirty="0">
              <a:solidFill>
                <a:srgbClr val="204A87"/>
              </a:soli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301601" y="1193600"/>
            <a:ext cx="923031" cy="42564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84155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Resources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Include </a:t>
            </a:r>
            <a:r>
              <a:rPr lang="en-US" dirty="0" smtClean="0"/>
              <a:t>details between </a:t>
            </a:r>
            <a:r>
              <a:rPr lang="en-US" dirty="0"/>
              <a:t>keywords </a:t>
            </a:r>
            <a:r>
              <a:rPr lang="en-US" b="1" dirty="0">
                <a:solidFill>
                  <a:srgbClr val="204A87"/>
                </a:solidFill>
                <a:latin typeface="Courier New"/>
                <a:cs typeface="Courier New"/>
              </a:rPr>
              <a:t>do</a:t>
            </a:r>
            <a:r>
              <a:rPr lang="en-US" dirty="0"/>
              <a:t> and </a:t>
            </a:r>
            <a:r>
              <a:rPr lang="en-US" b="1" dirty="0">
                <a:solidFill>
                  <a:srgbClr val="204A87"/>
                </a:solidFill>
                <a:latin typeface="Courier New"/>
                <a:cs typeface="Courier New"/>
              </a:rPr>
              <a:t>end</a:t>
            </a:r>
          </a:p>
          <a:p>
            <a:r>
              <a:rPr lang="en-US" dirty="0" smtClean="0">
                <a:solidFill>
                  <a:srgbClr val="AFB5B8"/>
                </a:solidFill>
              </a:rPr>
              <a:t>Have </a:t>
            </a:r>
            <a:r>
              <a:rPr lang="en-US" dirty="0">
                <a:solidFill>
                  <a:srgbClr val="AFB5B8"/>
                </a:solidFill>
              </a:rPr>
              <a:t>a name</a:t>
            </a:r>
          </a:p>
          <a:p>
            <a:r>
              <a:rPr lang="en-US" dirty="0" smtClean="0">
                <a:solidFill>
                  <a:srgbClr val="AFB5B8"/>
                </a:solidFill>
              </a:rPr>
              <a:t>Have a type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hello.txt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 smtClean="0">
                <a:solidFill>
                  <a:srgbClr val="204A87"/>
                </a:solidFill>
              </a:rPr>
              <a:t>do</a:t>
            </a:r>
          </a:p>
          <a:p>
            <a:endParaRPr lang="en-US" b="1" dirty="0">
              <a:solidFill>
                <a:srgbClr val="204A87"/>
              </a:solidFill>
            </a:endParaRPr>
          </a:p>
          <a:p>
            <a:r>
              <a:rPr lang="en-US" b="1" dirty="0" smtClean="0">
                <a:solidFill>
                  <a:srgbClr val="204A87"/>
                </a:solidFill>
              </a:rPr>
              <a:t>end</a:t>
            </a:r>
            <a:endParaRPr lang="en-US" b="1" dirty="0">
              <a:solidFill>
                <a:srgbClr val="204A87"/>
              </a:solidFill>
            </a:endParaRPr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6280781" y="1200540"/>
            <a:ext cx="3466470" cy="42564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8608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Resources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Describe the state of the thing using the keyword 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action</a:t>
            </a:r>
            <a:r>
              <a:rPr lang="en-US" dirty="0">
                <a:solidFill>
                  <a:srgbClr val="000000"/>
                </a:solidFill>
              </a:rPr>
              <a:t> </a:t>
            </a:r>
            <a:endParaRPr lang="en-US" dirty="0" smtClean="0"/>
          </a:p>
          <a:p>
            <a:r>
              <a:rPr lang="en-US" dirty="0" smtClean="0">
                <a:solidFill>
                  <a:srgbClr val="AFB5B8"/>
                </a:solidFill>
              </a:rPr>
              <a:t>Include details between </a:t>
            </a:r>
            <a:r>
              <a:rPr lang="en-US" dirty="0">
                <a:solidFill>
                  <a:srgbClr val="AFB5B8"/>
                </a:solidFill>
              </a:rPr>
              <a:t>keywords </a:t>
            </a:r>
            <a:r>
              <a:rPr lang="en-US" b="1" dirty="0">
                <a:solidFill>
                  <a:srgbClr val="AFB5B8"/>
                </a:solidFill>
                <a:latin typeface="Courier New"/>
                <a:cs typeface="Courier New"/>
              </a:rPr>
              <a:t>do</a:t>
            </a:r>
            <a:r>
              <a:rPr lang="en-US" dirty="0">
                <a:solidFill>
                  <a:srgbClr val="AFB5B8"/>
                </a:solidFill>
              </a:rPr>
              <a:t> and </a:t>
            </a:r>
            <a:r>
              <a:rPr lang="en-US" b="1" dirty="0">
                <a:solidFill>
                  <a:srgbClr val="AFB5B8"/>
                </a:solidFill>
                <a:latin typeface="Courier New"/>
                <a:cs typeface="Courier New"/>
              </a:rPr>
              <a:t>end</a:t>
            </a:r>
          </a:p>
          <a:p>
            <a:r>
              <a:rPr lang="en-US" dirty="0" smtClean="0">
                <a:solidFill>
                  <a:srgbClr val="AFB5B8"/>
                </a:solidFill>
              </a:rPr>
              <a:t>Have </a:t>
            </a:r>
            <a:r>
              <a:rPr lang="en-US" dirty="0">
                <a:solidFill>
                  <a:srgbClr val="AFB5B8"/>
                </a:solidFill>
              </a:rPr>
              <a:t>a name</a:t>
            </a:r>
          </a:p>
          <a:p>
            <a:r>
              <a:rPr lang="en-US" dirty="0" smtClean="0">
                <a:solidFill>
                  <a:srgbClr val="AFB5B8"/>
                </a:solidFill>
              </a:rPr>
              <a:t>Have a type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hello.txt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 smtClean="0">
                <a:solidFill>
                  <a:srgbClr val="204A87"/>
                </a:solidFill>
              </a:rPr>
              <a:t>do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  action </a:t>
            </a:r>
            <a:r>
              <a:rPr lang="en-US" dirty="0">
                <a:solidFill>
                  <a:srgbClr val="4E9A06"/>
                </a:solidFill>
              </a:rPr>
              <a:t>:</a:t>
            </a:r>
            <a:r>
              <a:rPr lang="en-US" dirty="0" smtClean="0">
                <a:solidFill>
                  <a:srgbClr val="4E9A06"/>
                </a:solidFill>
              </a:rPr>
              <a:t>create</a:t>
            </a:r>
            <a:endParaRPr lang="en-US" b="1" dirty="0">
              <a:solidFill>
                <a:srgbClr val="204A87"/>
              </a:solidFill>
            </a:endParaRPr>
          </a:p>
          <a:p>
            <a:r>
              <a:rPr lang="en-US" b="1" dirty="0" smtClean="0">
                <a:solidFill>
                  <a:srgbClr val="204A87"/>
                </a:solidFill>
              </a:rPr>
              <a:t>end</a:t>
            </a:r>
            <a:endParaRPr lang="en-US" b="1" dirty="0">
              <a:solidFill>
                <a:srgbClr val="204A87"/>
              </a:solidFill>
            </a:endParaRPr>
          </a:p>
          <a:p>
            <a:endParaRPr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6280781" y="1193600"/>
            <a:ext cx="4053010" cy="42564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211098" y="2185684"/>
            <a:ext cx="763691" cy="42564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78345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Assistants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Some other Chef’s in the room</a:t>
            </a:r>
          </a:p>
          <a:p>
            <a:r>
              <a:rPr lang="en-US" dirty="0" smtClean="0"/>
              <a:t>YOU </a:t>
            </a:r>
            <a:r>
              <a:rPr lang="en-US" dirty="0" smtClean="0">
                <a:sym typeface="Wingdings"/>
              </a:rPr>
              <a:t></a:t>
            </a:r>
          </a:p>
          <a:p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Introduce yourselves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529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Resources – In Plain English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 smtClean="0">
                <a:solidFill>
                  <a:schemeClr val="accent1"/>
                </a:solidFill>
              </a:rPr>
              <a:t>TYPE</a:t>
            </a:r>
            <a:r>
              <a:rPr lang="en-US" dirty="0" smtClean="0"/>
              <a:t> named </a:t>
            </a:r>
            <a:r>
              <a:rPr lang="en-US" dirty="0" smtClean="0">
                <a:solidFill>
                  <a:srgbClr val="F18B21"/>
                </a:solidFill>
              </a:rPr>
              <a:t>NAME</a:t>
            </a:r>
            <a:r>
              <a:rPr lang="en-US" dirty="0" smtClean="0"/>
              <a:t> should be </a:t>
            </a:r>
            <a:r>
              <a:rPr lang="en-US" dirty="0" err="1" smtClean="0">
                <a:solidFill>
                  <a:srgbClr val="F18B21"/>
                </a:solidFill>
              </a:rPr>
              <a:t>ACTION</a:t>
            </a:r>
            <a:r>
              <a:rPr lang="en-US" dirty="0" err="1" smtClean="0"/>
              <a:t>’d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hello.txt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 smtClean="0">
                <a:solidFill>
                  <a:srgbClr val="204A87"/>
                </a:solidFill>
              </a:rPr>
              <a:t>do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  action </a:t>
            </a:r>
            <a:r>
              <a:rPr lang="en-US" dirty="0">
                <a:solidFill>
                  <a:srgbClr val="4E9A06"/>
                </a:solidFill>
              </a:rPr>
              <a:t>:</a:t>
            </a:r>
            <a:r>
              <a:rPr lang="en-US" dirty="0" smtClean="0">
                <a:solidFill>
                  <a:srgbClr val="4E9A06"/>
                </a:solidFill>
              </a:rPr>
              <a:t>create</a:t>
            </a:r>
            <a:endParaRPr lang="en-US" b="1" dirty="0">
              <a:solidFill>
                <a:srgbClr val="204A87"/>
              </a:solidFill>
            </a:endParaRPr>
          </a:p>
          <a:p>
            <a:r>
              <a:rPr lang="en-US" b="1" dirty="0" smtClean="0">
                <a:solidFill>
                  <a:srgbClr val="204A87"/>
                </a:solidFill>
              </a:rPr>
              <a:t>end</a:t>
            </a:r>
            <a:endParaRPr lang="en-US" b="1" dirty="0">
              <a:solidFill>
                <a:srgbClr val="204A87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52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Resources – In Plain English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 smtClean="0">
                <a:solidFill>
                  <a:srgbClr val="F18B21"/>
                </a:solidFill>
              </a:rPr>
              <a:t>TYPE</a:t>
            </a:r>
            <a:r>
              <a:rPr lang="en-US" dirty="0" smtClean="0"/>
              <a:t> named </a:t>
            </a:r>
            <a:r>
              <a:rPr lang="en-US" dirty="0" smtClean="0">
                <a:solidFill>
                  <a:srgbClr val="F18B21"/>
                </a:solidFill>
              </a:rPr>
              <a:t>NAME</a:t>
            </a:r>
            <a:r>
              <a:rPr lang="en-US" dirty="0" smtClean="0"/>
              <a:t> should be </a:t>
            </a:r>
            <a:r>
              <a:rPr lang="en-US" dirty="0" err="1" smtClean="0">
                <a:solidFill>
                  <a:srgbClr val="F18B21"/>
                </a:solidFill>
              </a:rPr>
              <a:t>ACTION</a:t>
            </a:r>
            <a:r>
              <a:rPr lang="en-US" dirty="0" err="1" smtClean="0"/>
              <a:t>’d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 smtClean="0">
                <a:solidFill>
                  <a:srgbClr val="F18B21"/>
                </a:solidFill>
              </a:rPr>
              <a:t>file</a:t>
            </a:r>
            <a:r>
              <a:rPr lang="en-US" dirty="0" smtClean="0"/>
              <a:t> named </a:t>
            </a:r>
            <a:r>
              <a:rPr lang="en-US" dirty="0" smtClean="0">
                <a:solidFill>
                  <a:srgbClr val="F18B21"/>
                </a:solidFill>
              </a:rPr>
              <a:t>“</a:t>
            </a:r>
            <a:r>
              <a:rPr lang="en-US" dirty="0" err="1" smtClean="0">
                <a:solidFill>
                  <a:srgbClr val="F18B21"/>
                </a:solidFill>
              </a:rPr>
              <a:t>hello.txt</a:t>
            </a:r>
            <a:r>
              <a:rPr lang="en-US" dirty="0" smtClean="0">
                <a:solidFill>
                  <a:srgbClr val="F18B21"/>
                </a:solidFill>
              </a:rPr>
              <a:t>”</a:t>
            </a:r>
            <a:r>
              <a:rPr lang="en-US" dirty="0" smtClean="0"/>
              <a:t> should be </a:t>
            </a:r>
            <a:r>
              <a:rPr lang="en-US" dirty="0" smtClean="0">
                <a:solidFill>
                  <a:srgbClr val="F18B21"/>
                </a:solidFill>
              </a:rPr>
              <a:t>created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hello.txt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 smtClean="0">
                <a:solidFill>
                  <a:srgbClr val="204A87"/>
                </a:solidFill>
              </a:rPr>
              <a:t>do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  action </a:t>
            </a:r>
            <a:r>
              <a:rPr lang="en-US" dirty="0">
                <a:solidFill>
                  <a:srgbClr val="4E9A06"/>
                </a:solidFill>
              </a:rPr>
              <a:t>:</a:t>
            </a:r>
            <a:r>
              <a:rPr lang="en-US" dirty="0" smtClean="0">
                <a:solidFill>
                  <a:srgbClr val="4E9A06"/>
                </a:solidFill>
              </a:rPr>
              <a:t>create</a:t>
            </a:r>
            <a:endParaRPr lang="en-US" b="1" dirty="0">
              <a:solidFill>
                <a:srgbClr val="204A87"/>
              </a:solidFill>
            </a:endParaRPr>
          </a:p>
          <a:p>
            <a:r>
              <a:rPr lang="en-US" b="1" dirty="0" smtClean="0">
                <a:solidFill>
                  <a:srgbClr val="204A87"/>
                </a:solidFill>
              </a:rPr>
              <a:t>end</a:t>
            </a:r>
            <a:endParaRPr lang="en-US" b="1" dirty="0">
              <a:solidFill>
                <a:srgbClr val="204A87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989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Resources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Include additional details about the state of the thing (attributes)</a:t>
            </a:r>
          </a:p>
          <a:p>
            <a:r>
              <a:rPr lang="en-US" dirty="0" smtClean="0">
                <a:solidFill>
                  <a:srgbClr val="AFB5B8"/>
                </a:solidFill>
              </a:rPr>
              <a:t>Describe the state of the thing using the keyword </a:t>
            </a:r>
            <a:r>
              <a:rPr lang="en-US" dirty="0">
                <a:solidFill>
                  <a:srgbClr val="AFB5B8"/>
                </a:solidFill>
                <a:latin typeface="Courier New"/>
                <a:cs typeface="Courier New"/>
              </a:rPr>
              <a:t>action</a:t>
            </a:r>
            <a:r>
              <a:rPr lang="en-US" dirty="0">
                <a:solidFill>
                  <a:srgbClr val="AFB5B8"/>
                </a:solidFill>
              </a:rPr>
              <a:t> </a:t>
            </a:r>
            <a:endParaRPr lang="en-US" dirty="0" smtClean="0">
              <a:solidFill>
                <a:srgbClr val="AFB5B8"/>
              </a:solidFill>
            </a:endParaRPr>
          </a:p>
          <a:p>
            <a:r>
              <a:rPr lang="en-US" dirty="0" smtClean="0">
                <a:solidFill>
                  <a:srgbClr val="AFB5B8"/>
                </a:solidFill>
              </a:rPr>
              <a:t>Include details between </a:t>
            </a:r>
            <a:r>
              <a:rPr lang="en-US" dirty="0">
                <a:solidFill>
                  <a:srgbClr val="AFB5B8"/>
                </a:solidFill>
              </a:rPr>
              <a:t>keywords </a:t>
            </a:r>
            <a:r>
              <a:rPr lang="en-US" b="1" dirty="0">
                <a:solidFill>
                  <a:srgbClr val="AFB5B8"/>
                </a:solidFill>
                <a:latin typeface="Courier New"/>
                <a:cs typeface="Courier New"/>
              </a:rPr>
              <a:t>do</a:t>
            </a:r>
            <a:r>
              <a:rPr lang="en-US" dirty="0">
                <a:solidFill>
                  <a:srgbClr val="AFB5B8"/>
                </a:solidFill>
              </a:rPr>
              <a:t> and </a:t>
            </a:r>
            <a:r>
              <a:rPr lang="en-US" b="1" dirty="0">
                <a:solidFill>
                  <a:srgbClr val="AFB5B8"/>
                </a:solidFill>
                <a:latin typeface="Courier New"/>
                <a:cs typeface="Courier New"/>
              </a:rPr>
              <a:t>end</a:t>
            </a:r>
          </a:p>
          <a:p>
            <a:r>
              <a:rPr lang="en-US" dirty="0" smtClean="0">
                <a:solidFill>
                  <a:srgbClr val="AFB5B8"/>
                </a:solidFill>
              </a:rPr>
              <a:t>Have </a:t>
            </a:r>
            <a:r>
              <a:rPr lang="en-US" dirty="0">
                <a:solidFill>
                  <a:srgbClr val="AFB5B8"/>
                </a:solidFill>
              </a:rPr>
              <a:t>a name</a:t>
            </a:r>
          </a:p>
          <a:p>
            <a:r>
              <a:rPr lang="en-US" dirty="0" smtClean="0">
                <a:solidFill>
                  <a:srgbClr val="AFB5B8"/>
                </a:solidFill>
              </a:rPr>
              <a:t>Have a type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700" dirty="0">
                <a:solidFill>
                  <a:srgbClr val="000000"/>
                </a:solidFill>
              </a:rPr>
              <a:t>file </a:t>
            </a:r>
            <a:r>
              <a:rPr lang="en-US" sz="2700" dirty="0">
                <a:solidFill>
                  <a:srgbClr val="4E9A06"/>
                </a:solidFill>
              </a:rPr>
              <a:t>"</a:t>
            </a:r>
            <a:r>
              <a:rPr lang="en-US" sz="2700" dirty="0" err="1">
                <a:solidFill>
                  <a:srgbClr val="4E9A06"/>
                </a:solidFill>
              </a:rPr>
              <a:t>hello.txt</a:t>
            </a:r>
            <a:r>
              <a:rPr lang="en-US" sz="2700" dirty="0">
                <a:solidFill>
                  <a:srgbClr val="4E9A06"/>
                </a:solidFill>
              </a:rPr>
              <a:t>" </a:t>
            </a:r>
            <a:r>
              <a:rPr lang="en-US" sz="2700" b="1" dirty="0" smtClean="0">
                <a:solidFill>
                  <a:srgbClr val="204A87"/>
                </a:solidFill>
              </a:rPr>
              <a:t>do</a:t>
            </a:r>
          </a:p>
          <a:p>
            <a:r>
              <a:rPr lang="en-US" sz="2700" dirty="0" smtClean="0">
                <a:solidFill>
                  <a:srgbClr val="000000"/>
                </a:solidFill>
              </a:rPr>
              <a:t>  action </a:t>
            </a:r>
            <a:r>
              <a:rPr lang="en-US" sz="2700" dirty="0">
                <a:solidFill>
                  <a:srgbClr val="4E9A06"/>
                </a:solidFill>
              </a:rPr>
              <a:t>:</a:t>
            </a:r>
            <a:r>
              <a:rPr lang="en-US" sz="2700" dirty="0" smtClean="0">
                <a:solidFill>
                  <a:srgbClr val="4E9A06"/>
                </a:solidFill>
              </a:rPr>
              <a:t>create</a:t>
            </a:r>
          </a:p>
          <a:p>
            <a:r>
              <a:rPr lang="en-US" sz="2700" dirty="0" smtClean="0"/>
              <a:t>  </a:t>
            </a:r>
            <a:r>
              <a:rPr lang="en-US" sz="2700" dirty="0" smtClean="0">
                <a:solidFill>
                  <a:srgbClr val="000000"/>
                </a:solidFill>
              </a:rPr>
              <a:t>content </a:t>
            </a:r>
            <a:r>
              <a:rPr lang="en-US" sz="2700" dirty="0">
                <a:solidFill>
                  <a:srgbClr val="4E9A06"/>
                </a:solidFill>
              </a:rPr>
              <a:t>"</a:t>
            </a:r>
            <a:r>
              <a:rPr lang="en-US" sz="2700" dirty="0" smtClean="0">
                <a:solidFill>
                  <a:srgbClr val="4E9A06"/>
                </a:solidFill>
              </a:rPr>
              <a:t>Hello, </a:t>
            </a:r>
            <a:r>
              <a:rPr lang="en-US" sz="2700" dirty="0">
                <a:solidFill>
                  <a:srgbClr val="4E9A06"/>
                </a:solidFill>
              </a:rPr>
              <a:t>world</a:t>
            </a:r>
            <a:r>
              <a:rPr lang="en-US" sz="2700" dirty="0" smtClean="0">
                <a:solidFill>
                  <a:srgbClr val="4E9A06"/>
                </a:solidFill>
              </a:rPr>
              <a:t>!"</a:t>
            </a:r>
          </a:p>
          <a:p>
            <a:r>
              <a:rPr lang="en-US" sz="2700" dirty="0"/>
              <a:t> </a:t>
            </a:r>
            <a:r>
              <a:rPr lang="en-US" sz="2700" dirty="0" smtClean="0"/>
              <a:t> </a:t>
            </a:r>
            <a:r>
              <a:rPr lang="en-US" sz="2700" dirty="0" smtClean="0">
                <a:solidFill>
                  <a:srgbClr val="000000"/>
                </a:solidFill>
              </a:rPr>
              <a:t>mode </a:t>
            </a:r>
            <a:r>
              <a:rPr lang="en-US" sz="2700" dirty="0" smtClean="0">
                <a:solidFill>
                  <a:srgbClr val="4E9A06"/>
                </a:solidFill>
              </a:rPr>
              <a:t>"0644"</a:t>
            </a:r>
            <a:endParaRPr lang="en-US" sz="2700" dirty="0">
              <a:solidFill>
                <a:srgbClr val="4E9A06"/>
              </a:solidFill>
            </a:endParaRPr>
          </a:p>
          <a:p>
            <a:r>
              <a:rPr lang="en-US" sz="2700" dirty="0"/>
              <a:t>  </a:t>
            </a:r>
            <a:r>
              <a:rPr lang="en-US" sz="2700" dirty="0">
                <a:solidFill>
                  <a:srgbClr val="000000"/>
                </a:solidFill>
              </a:rPr>
              <a:t>owner </a:t>
            </a:r>
            <a:r>
              <a:rPr lang="en-US" sz="2700" dirty="0">
                <a:solidFill>
                  <a:srgbClr val="4E9A06"/>
                </a:solidFill>
              </a:rPr>
              <a:t>"chef"</a:t>
            </a:r>
          </a:p>
          <a:p>
            <a:r>
              <a:rPr lang="en-US" sz="2700" dirty="0"/>
              <a:t>  </a:t>
            </a:r>
            <a:r>
              <a:rPr lang="en-US" sz="2700" dirty="0">
                <a:solidFill>
                  <a:srgbClr val="000000"/>
                </a:solidFill>
              </a:rPr>
              <a:t>group </a:t>
            </a:r>
            <a:r>
              <a:rPr lang="en-US" sz="2700" dirty="0">
                <a:solidFill>
                  <a:srgbClr val="4E9A06"/>
                </a:solidFill>
              </a:rPr>
              <a:t>"chef"</a:t>
            </a:r>
            <a:endParaRPr lang="en-US" sz="2700" b="1" dirty="0">
              <a:solidFill>
                <a:srgbClr val="204A87"/>
              </a:solidFill>
            </a:endParaRPr>
          </a:p>
          <a:p>
            <a:r>
              <a:rPr lang="en-US" sz="2700" b="1" dirty="0" smtClean="0">
                <a:solidFill>
                  <a:srgbClr val="204A87"/>
                </a:solidFill>
              </a:rPr>
              <a:t>end</a:t>
            </a:r>
            <a:endParaRPr lang="en-US" sz="2700" b="1" dirty="0">
              <a:solidFill>
                <a:srgbClr val="204A87"/>
              </a:solidFill>
            </a:endParaRPr>
          </a:p>
          <a:p>
            <a:endParaRPr lang="en-US" sz="2700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6280781" y="1193600"/>
            <a:ext cx="4053010" cy="87192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241073" y="4151250"/>
            <a:ext cx="678342" cy="29194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67503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Resources – In Plain English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solidFill>
                  <a:srgbClr val="F18B21"/>
                </a:solidFill>
              </a:rPr>
              <a:t>TYPE</a:t>
            </a:r>
            <a:r>
              <a:rPr lang="en-US" dirty="0"/>
              <a:t> named NAME should be </a:t>
            </a:r>
            <a:r>
              <a:rPr lang="en-US" dirty="0" err="1" smtClean="0">
                <a:solidFill>
                  <a:srgbClr val="F18B21"/>
                </a:solidFill>
              </a:rPr>
              <a:t>ACTION</a:t>
            </a:r>
            <a:r>
              <a:rPr lang="en-US" dirty="0" err="1" smtClean="0"/>
              <a:t>’d</a:t>
            </a:r>
            <a:r>
              <a:rPr lang="en-US" dirty="0" smtClean="0"/>
              <a:t> with </a:t>
            </a:r>
            <a:r>
              <a:rPr lang="en-US" dirty="0" smtClean="0">
                <a:solidFill>
                  <a:srgbClr val="F18B21"/>
                </a:solidFill>
              </a:rPr>
              <a:t>ATTRIBUTES</a:t>
            </a:r>
            <a:endParaRPr lang="en-US" dirty="0">
              <a:solidFill>
                <a:srgbClr val="F18B21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700" dirty="0">
                <a:solidFill>
                  <a:srgbClr val="000000"/>
                </a:solidFill>
              </a:rPr>
              <a:t>file </a:t>
            </a:r>
            <a:r>
              <a:rPr lang="en-US" sz="2700" dirty="0">
                <a:solidFill>
                  <a:srgbClr val="4E9A06"/>
                </a:solidFill>
              </a:rPr>
              <a:t>"</a:t>
            </a:r>
            <a:r>
              <a:rPr lang="en-US" sz="2700" dirty="0" err="1">
                <a:solidFill>
                  <a:srgbClr val="4E9A06"/>
                </a:solidFill>
              </a:rPr>
              <a:t>hello.txt</a:t>
            </a:r>
            <a:r>
              <a:rPr lang="en-US" sz="2700" dirty="0">
                <a:solidFill>
                  <a:srgbClr val="4E9A06"/>
                </a:solidFill>
              </a:rPr>
              <a:t>" </a:t>
            </a:r>
            <a:r>
              <a:rPr lang="en-US" sz="2700" b="1" dirty="0" smtClean="0">
                <a:solidFill>
                  <a:srgbClr val="204A87"/>
                </a:solidFill>
              </a:rPr>
              <a:t>do</a:t>
            </a:r>
          </a:p>
          <a:p>
            <a:r>
              <a:rPr lang="en-US" sz="2700" dirty="0" smtClean="0">
                <a:solidFill>
                  <a:srgbClr val="000000"/>
                </a:solidFill>
              </a:rPr>
              <a:t>  action </a:t>
            </a:r>
            <a:r>
              <a:rPr lang="en-US" sz="2700" dirty="0">
                <a:solidFill>
                  <a:srgbClr val="4E9A06"/>
                </a:solidFill>
              </a:rPr>
              <a:t>:</a:t>
            </a:r>
            <a:r>
              <a:rPr lang="en-US" sz="2700" dirty="0" smtClean="0">
                <a:solidFill>
                  <a:srgbClr val="4E9A06"/>
                </a:solidFill>
              </a:rPr>
              <a:t>create</a:t>
            </a:r>
          </a:p>
          <a:p>
            <a:r>
              <a:rPr lang="en-US" sz="2700" dirty="0" smtClean="0"/>
              <a:t>  </a:t>
            </a:r>
            <a:r>
              <a:rPr lang="en-US" sz="2700" dirty="0" smtClean="0">
                <a:solidFill>
                  <a:srgbClr val="000000"/>
                </a:solidFill>
              </a:rPr>
              <a:t>content </a:t>
            </a:r>
            <a:r>
              <a:rPr lang="en-US" sz="2700" dirty="0">
                <a:solidFill>
                  <a:srgbClr val="4E9A06"/>
                </a:solidFill>
              </a:rPr>
              <a:t>"</a:t>
            </a:r>
            <a:r>
              <a:rPr lang="en-US" sz="2700" dirty="0" smtClean="0">
                <a:solidFill>
                  <a:srgbClr val="4E9A06"/>
                </a:solidFill>
              </a:rPr>
              <a:t>Hello, </a:t>
            </a:r>
            <a:r>
              <a:rPr lang="en-US" sz="2700" dirty="0">
                <a:solidFill>
                  <a:srgbClr val="4E9A06"/>
                </a:solidFill>
              </a:rPr>
              <a:t>world</a:t>
            </a:r>
            <a:r>
              <a:rPr lang="en-US" sz="2700" dirty="0" smtClean="0">
                <a:solidFill>
                  <a:srgbClr val="4E9A06"/>
                </a:solidFill>
              </a:rPr>
              <a:t>!"</a:t>
            </a:r>
          </a:p>
          <a:p>
            <a:r>
              <a:rPr lang="en-US" sz="2700" dirty="0"/>
              <a:t> </a:t>
            </a:r>
            <a:r>
              <a:rPr lang="en-US" sz="2700" dirty="0" smtClean="0"/>
              <a:t> </a:t>
            </a:r>
            <a:r>
              <a:rPr lang="en-US" sz="2700" dirty="0" smtClean="0">
                <a:solidFill>
                  <a:srgbClr val="000000"/>
                </a:solidFill>
              </a:rPr>
              <a:t>mode </a:t>
            </a:r>
            <a:r>
              <a:rPr lang="en-US" sz="2700" dirty="0">
                <a:solidFill>
                  <a:srgbClr val="4E9A06"/>
                </a:solidFill>
              </a:rPr>
              <a:t>"</a:t>
            </a:r>
            <a:r>
              <a:rPr lang="en-US" sz="2700" dirty="0" smtClean="0">
                <a:solidFill>
                  <a:srgbClr val="4E9A06"/>
                </a:solidFill>
              </a:rPr>
              <a:t>0644"</a:t>
            </a:r>
            <a:endParaRPr lang="en-US" sz="2700" dirty="0">
              <a:solidFill>
                <a:srgbClr val="4E9A06"/>
              </a:solidFill>
            </a:endParaRPr>
          </a:p>
          <a:p>
            <a:r>
              <a:rPr lang="en-US" sz="2700" dirty="0"/>
              <a:t>  </a:t>
            </a:r>
            <a:r>
              <a:rPr lang="en-US" sz="2700" dirty="0">
                <a:solidFill>
                  <a:srgbClr val="000000"/>
                </a:solidFill>
              </a:rPr>
              <a:t>owner </a:t>
            </a:r>
            <a:r>
              <a:rPr lang="en-US" sz="2700" dirty="0">
                <a:solidFill>
                  <a:srgbClr val="4E9A06"/>
                </a:solidFill>
              </a:rPr>
              <a:t>"chef"</a:t>
            </a:r>
          </a:p>
          <a:p>
            <a:r>
              <a:rPr lang="en-US" sz="2700" dirty="0"/>
              <a:t>  </a:t>
            </a:r>
            <a:r>
              <a:rPr lang="en-US" sz="2700" dirty="0">
                <a:solidFill>
                  <a:srgbClr val="000000"/>
                </a:solidFill>
              </a:rPr>
              <a:t>group </a:t>
            </a:r>
            <a:r>
              <a:rPr lang="en-US" sz="2700" dirty="0">
                <a:solidFill>
                  <a:srgbClr val="4E9A06"/>
                </a:solidFill>
              </a:rPr>
              <a:t>"chef"</a:t>
            </a:r>
            <a:endParaRPr lang="en-US" sz="2700" b="1" dirty="0">
              <a:solidFill>
                <a:srgbClr val="204A87"/>
              </a:solidFill>
            </a:endParaRPr>
          </a:p>
          <a:p>
            <a:r>
              <a:rPr lang="en-US" sz="2700" b="1" dirty="0" smtClean="0">
                <a:solidFill>
                  <a:srgbClr val="204A87"/>
                </a:solidFill>
              </a:rPr>
              <a:t>end</a:t>
            </a:r>
            <a:endParaRPr lang="en-US" sz="2700" b="1" dirty="0">
              <a:solidFill>
                <a:srgbClr val="204A87"/>
              </a:solidFill>
            </a:endParaRPr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8711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Resources – In Plain English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>
                <a:solidFill>
                  <a:srgbClr val="F18B21"/>
                </a:solidFill>
              </a:rPr>
              <a:t>file</a:t>
            </a:r>
            <a:r>
              <a:rPr lang="en-US" dirty="0"/>
              <a:t> named </a:t>
            </a:r>
            <a:r>
              <a:rPr lang="en-US" dirty="0">
                <a:solidFill>
                  <a:srgbClr val="F18B21"/>
                </a:solidFill>
              </a:rPr>
              <a:t>“</a:t>
            </a:r>
            <a:r>
              <a:rPr lang="en-US" dirty="0" err="1">
                <a:solidFill>
                  <a:srgbClr val="F18B21"/>
                </a:solidFill>
              </a:rPr>
              <a:t>hello.txt</a:t>
            </a:r>
            <a:r>
              <a:rPr lang="en-US" dirty="0">
                <a:solidFill>
                  <a:srgbClr val="F18B21"/>
                </a:solidFill>
              </a:rPr>
              <a:t>”</a:t>
            </a:r>
            <a:r>
              <a:rPr lang="en-US" dirty="0"/>
              <a:t> should be </a:t>
            </a:r>
            <a:r>
              <a:rPr lang="en-US" dirty="0" smtClean="0"/>
              <a:t>created with content of </a:t>
            </a:r>
            <a:r>
              <a:rPr lang="en-US" dirty="0" smtClean="0">
                <a:solidFill>
                  <a:srgbClr val="F18B21"/>
                </a:solidFill>
              </a:rPr>
              <a:t>“Hello, world!”</a:t>
            </a:r>
            <a:r>
              <a:rPr lang="en-US" dirty="0" smtClean="0"/>
              <a:t>, permissions of </a:t>
            </a:r>
            <a:r>
              <a:rPr lang="en-US" dirty="0" smtClean="0">
                <a:solidFill>
                  <a:srgbClr val="F18B21"/>
                </a:solidFill>
              </a:rPr>
              <a:t>0644</a:t>
            </a:r>
            <a:r>
              <a:rPr lang="en-US" dirty="0" smtClean="0"/>
              <a:t>, owned by the </a:t>
            </a:r>
            <a:r>
              <a:rPr lang="en-US" dirty="0" smtClean="0">
                <a:solidFill>
                  <a:srgbClr val="F18B21"/>
                </a:solidFill>
              </a:rPr>
              <a:t>chef</a:t>
            </a:r>
            <a:r>
              <a:rPr lang="en-US" dirty="0" smtClean="0"/>
              <a:t> user and </a:t>
            </a:r>
            <a:r>
              <a:rPr lang="en-US" dirty="0" smtClean="0">
                <a:solidFill>
                  <a:srgbClr val="F18B21"/>
                </a:solidFill>
              </a:rPr>
              <a:t>chef</a:t>
            </a:r>
            <a:r>
              <a:rPr lang="en-US" dirty="0" smtClean="0"/>
              <a:t> group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700" dirty="0">
                <a:solidFill>
                  <a:srgbClr val="000000"/>
                </a:solidFill>
              </a:rPr>
              <a:t>file </a:t>
            </a:r>
            <a:r>
              <a:rPr lang="en-US" sz="2700" dirty="0">
                <a:solidFill>
                  <a:srgbClr val="4E9A06"/>
                </a:solidFill>
              </a:rPr>
              <a:t>"</a:t>
            </a:r>
            <a:r>
              <a:rPr lang="en-US" sz="2700" dirty="0" err="1">
                <a:solidFill>
                  <a:srgbClr val="4E9A06"/>
                </a:solidFill>
              </a:rPr>
              <a:t>hello.txt</a:t>
            </a:r>
            <a:r>
              <a:rPr lang="en-US" sz="2700" dirty="0">
                <a:solidFill>
                  <a:srgbClr val="4E9A06"/>
                </a:solidFill>
              </a:rPr>
              <a:t>" </a:t>
            </a:r>
            <a:r>
              <a:rPr lang="en-US" sz="2700" b="1" dirty="0" smtClean="0">
                <a:solidFill>
                  <a:srgbClr val="204A87"/>
                </a:solidFill>
              </a:rPr>
              <a:t>do</a:t>
            </a:r>
          </a:p>
          <a:p>
            <a:r>
              <a:rPr lang="en-US" sz="2700" dirty="0" smtClean="0">
                <a:solidFill>
                  <a:srgbClr val="000000"/>
                </a:solidFill>
              </a:rPr>
              <a:t>  action </a:t>
            </a:r>
            <a:r>
              <a:rPr lang="en-US" sz="2700" dirty="0">
                <a:solidFill>
                  <a:srgbClr val="4E9A06"/>
                </a:solidFill>
              </a:rPr>
              <a:t>:</a:t>
            </a:r>
            <a:r>
              <a:rPr lang="en-US" sz="2700" dirty="0" smtClean="0">
                <a:solidFill>
                  <a:srgbClr val="4E9A06"/>
                </a:solidFill>
              </a:rPr>
              <a:t>create</a:t>
            </a:r>
          </a:p>
          <a:p>
            <a:r>
              <a:rPr lang="en-US" sz="2700" dirty="0" smtClean="0"/>
              <a:t>  </a:t>
            </a:r>
            <a:r>
              <a:rPr lang="en-US" sz="2700" dirty="0" smtClean="0">
                <a:solidFill>
                  <a:srgbClr val="000000"/>
                </a:solidFill>
              </a:rPr>
              <a:t>content </a:t>
            </a:r>
            <a:r>
              <a:rPr lang="en-US" sz="2700" dirty="0">
                <a:solidFill>
                  <a:srgbClr val="4E9A06"/>
                </a:solidFill>
              </a:rPr>
              <a:t>"</a:t>
            </a:r>
            <a:r>
              <a:rPr lang="en-US" sz="2700" dirty="0" smtClean="0">
                <a:solidFill>
                  <a:srgbClr val="4E9A06"/>
                </a:solidFill>
              </a:rPr>
              <a:t>Hello, </a:t>
            </a:r>
            <a:r>
              <a:rPr lang="en-US" sz="2700" dirty="0">
                <a:solidFill>
                  <a:srgbClr val="4E9A06"/>
                </a:solidFill>
              </a:rPr>
              <a:t>world</a:t>
            </a:r>
            <a:r>
              <a:rPr lang="en-US" sz="2700" dirty="0" smtClean="0">
                <a:solidFill>
                  <a:srgbClr val="4E9A06"/>
                </a:solidFill>
              </a:rPr>
              <a:t>!"</a:t>
            </a:r>
          </a:p>
          <a:p>
            <a:r>
              <a:rPr lang="en-US" sz="2700" dirty="0"/>
              <a:t> </a:t>
            </a:r>
            <a:r>
              <a:rPr lang="en-US" sz="2700" dirty="0" smtClean="0"/>
              <a:t> </a:t>
            </a:r>
            <a:r>
              <a:rPr lang="en-US" sz="2700" dirty="0" smtClean="0">
                <a:solidFill>
                  <a:srgbClr val="000000"/>
                </a:solidFill>
              </a:rPr>
              <a:t>mode </a:t>
            </a:r>
            <a:r>
              <a:rPr lang="en-US" sz="2700" dirty="0">
                <a:solidFill>
                  <a:srgbClr val="4E9A06"/>
                </a:solidFill>
              </a:rPr>
              <a:t>"</a:t>
            </a:r>
            <a:r>
              <a:rPr lang="en-US" sz="2700" dirty="0" smtClean="0">
                <a:solidFill>
                  <a:srgbClr val="4E9A06"/>
                </a:solidFill>
              </a:rPr>
              <a:t>0644"</a:t>
            </a:r>
            <a:endParaRPr lang="en-US" sz="2700" dirty="0">
              <a:solidFill>
                <a:srgbClr val="4E9A06"/>
              </a:solidFill>
            </a:endParaRPr>
          </a:p>
          <a:p>
            <a:r>
              <a:rPr lang="en-US" sz="2700" dirty="0"/>
              <a:t>  </a:t>
            </a:r>
            <a:r>
              <a:rPr lang="en-US" sz="2700" dirty="0">
                <a:solidFill>
                  <a:srgbClr val="000000"/>
                </a:solidFill>
              </a:rPr>
              <a:t>owner </a:t>
            </a:r>
            <a:r>
              <a:rPr lang="en-US" sz="2700" dirty="0">
                <a:solidFill>
                  <a:srgbClr val="4E9A06"/>
                </a:solidFill>
              </a:rPr>
              <a:t>"chef"</a:t>
            </a:r>
          </a:p>
          <a:p>
            <a:r>
              <a:rPr lang="en-US" sz="2700" dirty="0"/>
              <a:t>  </a:t>
            </a:r>
            <a:r>
              <a:rPr lang="en-US" sz="2700" dirty="0">
                <a:solidFill>
                  <a:srgbClr val="000000"/>
                </a:solidFill>
              </a:rPr>
              <a:t>group </a:t>
            </a:r>
            <a:r>
              <a:rPr lang="en-US" sz="2700" dirty="0">
                <a:solidFill>
                  <a:srgbClr val="4E9A06"/>
                </a:solidFill>
              </a:rPr>
              <a:t>"chef"</a:t>
            </a:r>
            <a:endParaRPr lang="en-US" sz="2700" b="1" dirty="0">
              <a:solidFill>
                <a:srgbClr val="204A87"/>
              </a:solidFill>
            </a:endParaRPr>
          </a:p>
          <a:p>
            <a:r>
              <a:rPr lang="en-US" sz="2700" b="1" dirty="0" smtClean="0">
                <a:solidFill>
                  <a:srgbClr val="204A87"/>
                </a:solidFill>
              </a:rPr>
              <a:t>end</a:t>
            </a:r>
            <a:endParaRPr lang="en-US" sz="2700" b="1" dirty="0">
              <a:solidFill>
                <a:srgbClr val="204A87"/>
              </a:solidFill>
            </a:endParaRPr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101894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Hello, world!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 smtClean="0">
                <a:solidFill>
                  <a:srgbClr val="4E9A06"/>
                </a:solidFill>
              </a:rPr>
              <a:t>hello.txt</a:t>
            </a:r>
            <a:r>
              <a:rPr lang="en-US" dirty="0" smtClean="0">
                <a:solidFill>
                  <a:srgbClr val="4E9A06"/>
                </a:solidFill>
              </a:rPr>
              <a:t>" </a:t>
            </a:r>
            <a:r>
              <a:rPr lang="en-US" b="1" dirty="0" smtClean="0">
                <a:solidFill>
                  <a:srgbClr val="204A87"/>
                </a:solidFill>
              </a:rPr>
              <a:t>do</a:t>
            </a:r>
          </a:p>
          <a:p>
            <a:r>
              <a:rPr lang="en-US" dirty="0" smtClean="0"/>
              <a:t>  </a:t>
            </a:r>
            <a:r>
              <a:rPr lang="en-US" dirty="0" smtClean="0">
                <a:solidFill>
                  <a:srgbClr val="000000"/>
                </a:solidFill>
              </a:rPr>
              <a:t>content </a:t>
            </a:r>
            <a:r>
              <a:rPr lang="en-US" dirty="0" smtClean="0">
                <a:solidFill>
                  <a:srgbClr val="4E9A06"/>
                </a:solidFill>
              </a:rPr>
              <a:t>"Hello, world!"</a:t>
            </a:r>
          </a:p>
          <a:p>
            <a:r>
              <a:rPr lang="en-US" dirty="0" smtClean="0"/>
              <a:t>  </a:t>
            </a:r>
            <a:r>
              <a:rPr lang="en-US" dirty="0" smtClean="0">
                <a:solidFill>
                  <a:srgbClr val="000000"/>
                </a:solidFill>
              </a:rPr>
              <a:t>action </a:t>
            </a:r>
            <a:r>
              <a:rPr lang="en-US" dirty="0" smtClean="0">
                <a:solidFill>
                  <a:srgbClr val="4E9A06"/>
                </a:solidFill>
              </a:rPr>
              <a:t>:create</a:t>
            </a:r>
          </a:p>
          <a:p>
            <a:r>
              <a:rPr lang="en-US" dirty="0" smtClean="0"/>
              <a:t>  </a:t>
            </a:r>
            <a:r>
              <a:rPr lang="en-US" dirty="0" smtClean="0">
                <a:solidFill>
                  <a:srgbClr val="000000"/>
                </a:solidFill>
              </a:rPr>
              <a:t>mode </a:t>
            </a:r>
            <a:r>
              <a:rPr lang="en-US" dirty="0" smtClean="0">
                <a:solidFill>
                  <a:srgbClr val="4E9A06"/>
                </a:solidFill>
              </a:rPr>
              <a:t>"0644"</a:t>
            </a:r>
          </a:p>
          <a:p>
            <a:r>
              <a:rPr lang="en-US" dirty="0" smtClean="0"/>
              <a:t>  </a:t>
            </a:r>
            <a:r>
              <a:rPr lang="en-US" dirty="0" smtClean="0">
                <a:solidFill>
                  <a:srgbClr val="000000"/>
                </a:solidFill>
              </a:rPr>
              <a:t>owner </a:t>
            </a:r>
            <a:r>
              <a:rPr lang="en-US" dirty="0" smtClean="0">
                <a:solidFill>
                  <a:srgbClr val="4E9A06"/>
                </a:solidFill>
              </a:rPr>
              <a:t>"chef"</a:t>
            </a:r>
          </a:p>
          <a:p>
            <a:r>
              <a:rPr lang="en-US" dirty="0" smtClean="0"/>
              <a:t>  </a:t>
            </a:r>
            <a:r>
              <a:rPr lang="en-US" dirty="0" smtClean="0">
                <a:solidFill>
                  <a:srgbClr val="000000"/>
                </a:solidFill>
              </a:rPr>
              <a:t>group </a:t>
            </a:r>
            <a:r>
              <a:rPr lang="en-US" dirty="0" smtClean="0">
                <a:solidFill>
                  <a:srgbClr val="4E9A06"/>
                </a:solidFill>
              </a:rPr>
              <a:t>"chef"</a:t>
            </a:r>
          </a:p>
          <a:p>
            <a:r>
              <a:rPr lang="en-US" b="1" dirty="0" smtClean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~/</a:t>
            </a:r>
            <a:r>
              <a:rPr lang="en-US" dirty="0" err="1" smtClean="0"/>
              <a:t>hello.rb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51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3100" dirty="0"/>
              <a:t>Recipe: (chef-apply cookbook)::(chef-apply recipe)</a:t>
            </a:r>
          </a:p>
          <a:p>
            <a:r>
              <a:rPr lang="en-US" sz="3100" dirty="0"/>
              <a:t>  * file[</a:t>
            </a:r>
            <a:r>
              <a:rPr lang="en-US" sz="3100" dirty="0" err="1"/>
              <a:t>hello.txt</a:t>
            </a:r>
            <a:r>
              <a:rPr lang="en-US" sz="3100" dirty="0"/>
              <a:t>] action create (up to date)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Re-apply </a:t>
            </a:r>
            <a:r>
              <a:rPr lang="en-US" dirty="0" err="1" smtClean="0"/>
              <a:t>hello.rb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err="1" smtClean="0"/>
              <a:t>hello.rb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73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– 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Resources follow a test and repair model</a:t>
            </a:r>
          </a:p>
          <a:p>
            <a:endParaRPr lang="en-US" dirty="0" smtClean="0"/>
          </a:p>
          <a:p>
            <a:r>
              <a:rPr lang="en-US" dirty="0" smtClean="0"/>
              <a:t>Resource currently in the desired state? (test)</a:t>
            </a:r>
          </a:p>
          <a:p>
            <a:pPr lvl="1"/>
            <a:r>
              <a:rPr lang="en-US" dirty="0" smtClean="0"/>
              <a:t>Yes – Do nothing</a:t>
            </a:r>
          </a:p>
          <a:p>
            <a:pPr lvl="1"/>
            <a:r>
              <a:rPr lang="en-US" dirty="0" smtClean="0"/>
              <a:t>No – Bring the resource into the desired state (repair)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23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if…?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Change the content of the file using your favorite text editor?</a:t>
            </a:r>
          </a:p>
          <a:p>
            <a:r>
              <a:rPr lang="en-US" dirty="0" smtClean="0"/>
              <a:t>Change the ownership of the file?</a:t>
            </a:r>
          </a:p>
          <a:p>
            <a:r>
              <a:rPr lang="en-US" dirty="0" smtClean="0"/>
              <a:t>Delete the file?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69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package</a:t>
            </a:r>
          </a:p>
          <a:p>
            <a:r>
              <a:rPr lang="en-US" dirty="0"/>
              <a:t>template</a:t>
            </a:r>
          </a:p>
          <a:p>
            <a:r>
              <a:rPr lang="en-US" dirty="0"/>
              <a:t>service</a:t>
            </a:r>
          </a:p>
          <a:p>
            <a:r>
              <a:rPr lang="en-US" dirty="0"/>
              <a:t>directory</a:t>
            </a:r>
          </a:p>
          <a:p>
            <a:r>
              <a:rPr lang="en-US" dirty="0"/>
              <a:t>user</a:t>
            </a:r>
          </a:p>
          <a:p>
            <a:r>
              <a:rPr lang="en-US" dirty="0" smtClean="0"/>
              <a:t>group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dsc_script</a:t>
            </a:r>
            <a:endParaRPr lang="en-US" dirty="0"/>
          </a:p>
          <a:p>
            <a:r>
              <a:rPr lang="en-US" dirty="0" err="1"/>
              <a:t>registry_key</a:t>
            </a:r>
            <a:endParaRPr lang="en-US" dirty="0"/>
          </a:p>
          <a:p>
            <a:r>
              <a:rPr lang="en-US" dirty="0" err="1"/>
              <a:t>powershell_script</a:t>
            </a:r>
            <a:endParaRPr lang="en-US" dirty="0"/>
          </a:p>
          <a:p>
            <a:r>
              <a:rPr lang="en-US" dirty="0" err="1"/>
              <a:t>cron</a:t>
            </a:r>
            <a:endParaRPr lang="en-US" dirty="0"/>
          </a:p>
          <a:p>
            <a:r>
              <a:rPr lang="en-US" dirty="0"/>
              <a:t>mount</a:t>
            </a:r>
          </a:p>
          <a:p>
            <a:r>
              <a:rPr lang="en-US" dirty="0"/>
              <a:t>route</a:t>
            </a:r>
          </a:p>
        </p:txBody>
      </p:sp>
    </p:spTree>
    <p:extLst>
      <p:ext uri="{BB962C8B-B14F-4D97-AF65-F5344CB8AC3E}">
        <p14:creationId xmlns:p14="http://schemas.microsoft.com/office/powerpoint/2010/main" val="74680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Course Objectives &amp;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6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states can a </a:t>
            </a:r>
            <a:r>
              <a:rPr lang="en-US" dirty="0" smtClean="0">
                <a:latin typeface="Courier New"/>
                <a:cs typeface="Courier New"/>
              </a:rPr>
              <a:t>file</a:t>
            </a:r>
            <a:r>
              <a:rPr lang="en-US" dirty="0" smtClean="0"/>
              <a:t> be in?</a:t>
            </a:r>
          </a:p>
          <a:p>
            <a:r>
              <a:rPr lang="en-US" dirty="0" smtClean="0"/>
              <a:t>What state will a </a:t>
            </a:r>
            <a:r>
              <a:rPr lang="en-US" dirty="0" smtClean="0">
                <a:latin typeface="Courier New"/>
                <a:cs typeface="Courier New"/>
              </a:rPr>
              <a:t>file</a:t>
            </a:r>
            <a:r>
              <a:rPr lang="en-US" dirty="0" smtClean="0"/>
              <a:t> be in if you don’t declare an action?</a:t>
            </a:r>
          </a:p>
          <a:p>
            <a:r>
              <a:rPr lang="en-US" dirty="0"/>
              <a:t>What state will a </a:t>
            </a:r>
            <a:r>
              <a:rPr lang="en-US" dirty="0">
                <a:latin typeface="Courier New"/>
                <a:cs typeface="Courier New"/>
              </a:rPr>
              <a:t>package</a:t>
            </a:r>
            <a:r>
              <a:rPr lang="en-US" dirty="0"/>
              <a:t> be in if you don’t declare an action?</a:t>
            </a:r>
          </a:p>
          <a:p>
            <a:r>
              <a:rPr lang="en-US" dirty="0" smtClean="0"/>
              <a:t>Do you have to indent the attributes of a resource?</a:t>
            </a:r>
          </a:p>
          <a:p>
            <a:r>
              <a:rPr lang="en-US" dirty="0"/>
              <a:t>What </a:t>
            </a:r>
            <a:r>
              <a:rPr lang="en-US" dirty="0" smtClean="0"/>
              <a:t>Chef tool allows us to easily explore resources?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687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3 – Manage a file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The file named /</a:t>
            </a:r>
            <a:r>
              <a:rPr lang="en-US" dirty="0" err="1" smtClean="0">
                <a:solidFill>
                  <a:schemeClr val="tx1"/>
                </a:solidFill>
              </a:rPr>
              <a:t>etc</a:t>
            </a:r>
            <a:r>
              <a:rPr lang="en-US" dirty="0" smtClean="0">
                <a:solidFill>
                  <a:schemeClr val="tx1"/>
                </a:solidFill>
              </a:rPr>
              <a:t>/</a:t>
            </a:r>
            <a:r>
              <a:rPr lang="en-US" dirty="0" err="1" smtClean="0">
                <a:solidFill>
                  <a:schemeClr val="tx1"/>
                </a:solidFill>
              </a:rPr>
              <a:t>motd</a:t>
            </a:r>
            <a:r>
              <a:rPr lang="en-US" dirty="0" smtClean="0">
                <a:solidFill>
                  <a:schemeClr val="tx1"/>
                </a:solidFill>
              </a:rPr>
              <a:t> should have the contents “Property of COMPANY NAME”, permissions of “0644”, and owned by the group and user named root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10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3 – Manage a file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 smtClean="0">
                <a:solidFill>
                  <a:srgbClr val="F18B21"/>
                </a:solidFill>
              </a:rPr>
              <a:t>file</a:t>
            </a:r>
            <a:r>
              <a:rPr lang="en-US" dirty="0" smtClean="0"/>
              <a:t> named </a:t>
            </a:r>
            <a:r>
              <a:rPr lang="en-US" dirty="0" smtClean="0">
                <a:solidFill>
                  <a:srgbClr val="F18B21"/>
                </a:solidFill>
              </a:rPr>
              <a:t>/</a:t>
            </a:r>
            <a:r>
              <a:rPr lang="en-US" dirty="0" err="1" smtClean="0">
                <a:solidFill>
                  <a:srgbClr val="F18B21"/>
                </a:solidFill>
              </a:rPr>
              <a:t>etc</a:t>
            </a:r>
            <a:r>
              <a:rPr lang="en-US" dirty="0" smtClean="0">
                <a:solidFill>
                  <a:srgbClr val="F18B21"/>
                </a:solidFill>
              </a:rPr>
              <a:t>/</a:t>
            </a:r>
            <a:r>
              <a:rPr lang="en-US" dirty="0" err="1" smtClean="0">
                <a:solidFill>
                  <a:srgbClr val="F18B21"/>
                </a:solidFill>
              </a:rPr>
              <a:t>motd</a:t>
            </a:r>
            <a:r>
              <a:rPr lang="en-US" dirty="0" smtClean="0"/>
              <a:t> should have the contents </a:t>
            </a:r>
            <a:r>
              <a:rPr lang="en-US" dirty="0" smtClean="0">
                <a:solidFill>
                  <a:srgbClr val="F18B21"/>
                </a:solidFill>
              </a:rPr>
              <a:t>“Property of COMPANY NAME”</a:t>
            </a:r>
            <a:r>
              <a:rPr lang="en-US" dirty="0" smtClean="0"/>
              <a:t>, permissions of </a:t>
            </a:r>
            <a:r>
              <a:rPr lang="en-US" dirty="0" smtClean="0">
                <a:solidFill>
                  <a:srgbClr val="F18B21"/>
                </a:solidFill>
              </a:rPr>
              <a:t>“0644”</a:t>
            </a:r>
            <a:r>
              <a:rPr lang="en-US" dirty="0" smtClean="0"/>
              <a:t>, and owned by the group and user named </a:t>
            </a:r>
            <a:r>
              <a:rPr lang="en-US" dirty="0" smtClean="0">
                <a:solidFill>
                  <a:srgbClr val="F18B21"/>
                </a:solidFill>
              </a:rPr>
              <a:t>root</a:t>
            </a:r>
            <a:endParaRPr lang="en-US" dirty="0">
              <a:solidFill>
                <a:srgbClr val="F18B2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928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questions can I answer for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657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Describing Policies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Recipes and Cookbooks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1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&gt; Recipes &gt; Cookbooks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 resource is a piece of the system and it’s desired state</a:t>
            </a:r>
          </a:p>
          <a:p>
            <a:r>
              <a:rPr lang="en-US" dirty="0" smtClean="0"/>
              <a:t>A recipe is a collection of resources</a:t>
            </a:r>
          </a:p>
          <a:p>
            <a:r>
              <a:rPr lang="en-US" dirty="0" smtClean="0"/>
              <a:t>A cookbook is a “package” of policy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33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Recipe - a collection of resources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sz="1800" dirty="0">
                <a:solidFill>
                  <a:srgbClr val="000000"/>
                </a:solidFill>
              </a:rPr>
              <a:t>package </a:t>
            </a:r>
            <a:r>
              <a:rPr lang="en-US" sz="1800" dirty="0">
                <a:solidFill>
                  <a:srgbClr val="4E9A06"/>
                </a:solidFill>
              </a:rPr>
              <a:t>"</a:t>
            </a:r>
            <a:r>
              <a:rPr lang="en-US" sz="1800" dirty="0" err="1">
                <a:solidFill>
                  <a:srgbClr val="4E9A06"/>
                </a:solidFill>
              </a:rPr>
              <a:t>haproxy</a:t>
            </a:r>
            <a:r>
              <a:rPr lang="en-US" sz="1800" dirty="0">
                <a:solidFill>
                  <a:srgbClr val="4E9A06"/>
                </a:solidFill>
              </a:rPr>
              <a:t>" </a:t>
            </a:r>
            <a:r>
              <a:rPr lang="en-US" sz="18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800" dirty="0"/>
              <a:t>  </a:t>
            </a:r>
            <a:r>
              <a:rPr lang="en-US" sz="1800" dirty="0">
                <a:solidFill>
                  <a:srgbClr val="000000"/>
                </a:solidFill>
              </a:rPr>
              <a:t>action </a:t>
            </a:r>
            <a:r>
              <a:rPr lang="en-US" sz="1800" dirty="0">
                <a:solidFill>
                  <a:srgbClr val="4E9A06"/>
                </a:solidFill>
              </a:rPr>
              <a:t>:install</a:t>
            </a:r>
          </a:p>
          <a:p>
            <a:r>
              <a:rPr lang="en-US" sz="1800" b="1" dirty="0">
                <a:solidFill>
                  <a:srgbClr val="204A87"/>
                </a:solidFill>
              </a:rPr>
              <a:t>end</a:t>
            </a:r>
          </a:p>
          <a:p>
            <a:endParaRPr lang="en-US" sz="1800" dirty="0"/>
          </a:p>
          <a:p>
            <a:r>
              <a:rPr lang="en-US" sz="1800" dirty="0">
                <a:solidFill>
                  <a:srgbClr val="000000"/>
                </a:solidFill>
              </a:rPr>
              <a:t>template </a:t>
            </a:r>
            <a:r>
              <a:rPr lang="en-US" sz="1800" dirty="0">
                <a:solidFill>
                  <a:srgbClr val="4E9A06"/>
                </a:solidFill>
              </a:rPr>
              <a:t>"/</a:t>
            </a:r>
            <a:r>
              <a:rPr lang="en-US" sz="1800" dirty="0" err="1">
                <a:solidFill>
                  <a:srgbClr val="4E9A06"/>
                </a:solidFill>
              </a:rPr>
              <a:t>etc</a:t>
            </a:r>
            <a:r>
              <a:rPr lang="en-US" sz="1800" dirty="0">
                <a:solidFill>
                  <a:srgbClr val="4E9A06"/>
                </a:solidFill>
              </a:rPr>
              <a:t>/</a:t>
            </a:r>
            <a:r>
              <a:rPr lang="en-US" sz="1800" dirty="0" err="1">
                <a:solidFill>
                  <a:srgbClr val="4E9A06"/>
                </a:solidFill>
              </a:rPr>
              <a:t>haproxy</a:t>
            </a:r>
            <a:r>
              <a:rPr lang="en-US" sz="1800" dirty="0">
                <a:solidFill>
                  <a:srgbClr val="4E9A06"/>
                </a:solidFill>
              </a:rPr>
              <a:t>/</a:t>
            </a:r>
            <a:r>
              <a:rPr lang="en-US" sz="1800" dirty="0" err="1">
                <a:solidFill>
                  <a:srgbClr val="4E9A06"/>
                </a:solidFill>
              </a:rPr>
              <a:t>haproxy.cfg</a:t>
            </a:r>
            <a:r>
              <a:rPr lang="en-US" sz="1800" dirty="0">
                <a:solidFill>
                  <a:srgbClr val="4E9A06"/>
                </a:solidFill>
              </a:rPr>
              <a:t>" </a:t>
            </a:r>
            <a:r>
              <a:rPr lang="en-US" sz="18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800" dirty="0"/>
              <a:t>  </a:t>
            </a:r>
            <a:r>
              <a:rPr lang="en-US" sz="1800" dirty="0">
                <a:solidFill>
                  <a:srgbClr val="000000"/>
                </a:solidFill>
              </a:rPr>
              <a:t>source </a:t>
            </a:r>
            <a:r>
              <a:rPr lang="en-US" sz="1800" dirty="0">
                <a:solidFill>
                  <a:srgbClr val="4E9A06"/>
                </a:solidFill>
              </a:rPr>
              <a:t>"</a:t>
            </a:r>
            <a:r>
              <a:rPr lang="en-US" sz="1800" dirty="0" err="1">
                <a:solidFill>
                  <a:srgbClr val="4E9A06"/>
                </a:solidFill>
              </a:rPr>
              <a:t>haproxy.cfg.erb</a:t>
            </a:r>
            <a:r>
              <a:rPr lang="en-US" sz="1800" dirty="0">
                <a:solidFill>
                  <a:srgbClr val="4E9A06"/>
                </a:solidFill>
              </a:rPr>
              <a:t>"</a:t>
            </a:r>
          </a:p>
          <a:p>
            <a:r>
              <a:rPr lang="en-US" sz="1800" dirty="0"/>
              <a:t>  </a:t>
            </a:r>
            <a:r>
              <a:rPr lang="en-US" sz="1800" dirty="0">
                <a:solidFill>
                  <a:srgbClr val="000000"/>
                </a:solidFill>
              </a:rPr>
              <a:t>owner </a:t>
            </a:r>
            <a:r>
              <a:rPr lang="en-US" sz="18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800" dirty="0"/>
              <a:t>  </a:t>
            </a:r>
            <a:r>
              <a:rPr lang="en-US" sz="1800" dirty="0">
                <a:solidFill>
                  <a:srgbClr val="000000"/>
                </a:solidFill>
              </a:rPr>
              <a:t>group </a:t>
            </a:r>
            <a:r>
              <a:rPr lang="en-US" sz="18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800" dirty="0"/>
              <a:t>  </a:t>
            </a:r>
            <a:r>
              <a:rPr lang="en-US" sz="1800" dirty="0">
                <a:solidFill>
                  <a:srgbClr val="000000"/>
                </a:solidFill>
              </a:rPr>
              <a:t>mode </a:t>
            </a:r>
            <a:r>
              <a:rPr lang="en-US" sz="1800" dirty="0">
                <a:solidFill>
                  <a:srgbClr val="4E9A06"/>
                </a:solidFill>
              </a:rPr>
              <a:t>"0644"</a:t>
            </a:r>
          </a:p>
          <a:p>
            <a:r>
              <a:rPr lang="en-US" sz="1800" dirty="0"/>
              <a:t>  </a:t>
            </a:r>
            <a:r>
              <a:rPr lang="en-US" sz="1800" dirty="0">
                <a:solidFill>
                  <a:srgbClr val="000000"/>
                </a:solidFill>
              </a:rPr>
              <a:t>notifies </a:t>
            </a:r>
            <a:r>
              <a:rPr lang="en-US" sz="1800" dirty="0">
                <a:solidFill>
                  <a:srgbClr val="4E9A06"/>
                </a:solidFill>
              </a:rPr>
              <a:t>:restart</a:t>
            </a:r>
            <a:r>
              <a:rPr lang="en-US" sz="1800" b="1" dirty="0">
                <a:solidFill>
                  <a:srgbClr val="000000"/>
                </a:solidFill>
              </a:rPr>
              <a:t>, </a:t>
            </a:r>
            <a:r>
              <a:rPr lang="en-US" sz="1800" b="1" dirty="0">
                <a:solidFill>
                  <a:srgbClr val="4E9A06"/>
                </a:solidFill>
              </a:rPr>
              <a:t>"service[</a:t>
            </a:r>
            <a:r>
              <a:rPr lang="en-US" sz="1800" b="1" dirty="0" err="1">
                <a:solidFill>
                  <a:srgbClr val="4E9A06"/>
                </a:solidFill>
              </a:rPr>
              <a:t>haproxy</a:t>
            </a:r>
            <a:r>
              <a:rPr lang="en-US" sz="1800" b="1" dirty="0">
                <a:solidFill>
                  <a:srgbClr val="4E9A06"/>
                </a:solidFill>
              </a:rPr>
              <a:t>]"</a:t>
            </a:r>
          </a:p>
          <a:p>
            <a:r>
              <a:rPr lang="en-US" sz="1800" b="1" dirty="0">
                <a:solidFill>
                  <a:srgbClr val="204A87"/>
                </a:solidFill>
              </a:rPr>
              <a:t>end</a:t>
            </a:r>
          </a:p>
          <a:p>
            <a:endParaRPr lang="en-US" sz="1800" dirty="0"/>
          </a:p>
          <a:p>
            <a:r>
              <a:rPr lang="en-US" sz="1800" dirty="0">
                <a:solidFill>
                  <a:srgbClr val="000000"/>
                </a:solidFill>
              </a:rPr>
              <a:t>service </a:t>
            </a:r>
            <a:r>
              <a:rPr lang="en-US" sz="1800" dirty="0">
                <a:solidFill>
                  <a:srgbClr val="4E9A06"/>
                </a:solidFill>
              </a:rPr>
              <a:t>"</a:t>
            </a:r>
            <a:r>
              <a:rPr lang="en-US" sz="1800" dirty="0" err="1">
                <a:solidFill>
                  <a:srgbClr val="4E9A06"/>
                </a:solidFill>
              </a:rPr>
              <a:t>haproxy</a:t>
            </a:r>
            <a:r>
              <a:rPr lang="en-US" sz="1800" dirty="0">
                <a:solidFill>
                  <a:srgbClr val="4E9A06"/>
                </a:solidFill>
              </a:rPr>
              <a:t>" </a:t>
            </a:r>
            <a:r>
              <a:rPr lang="en-US" sz="18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800" dirty="0"/>
              <a:t>  </a:t>
            </a:r>
            <a:r>
              <a:rPr lang="en-US" sz="1800" dirty="0">
                <a:solidFill>
                  <a:srgbClr val="000000"/>
                </a:solidFill>
              </a:rPr>
              <a:t>supports </a:t>
            </a:r>
            <a:r>
              <a:rPr lang="en-US" sz="1800" dirty="0">
                <a:solidFill>
                  <a:srgbClr val="4E9A06"/>
                </a:solidFill>
              </a:rPr>
              <a:t>:restart </a:t>
            </a:r>
            <a:r>
              <a:rPr lang="en-US" sz="1800" b="1" dirty="0">
                <a:solidFill>
                  <a:srgbClr val="CE5C00"/>
                </a:solidFill>
              </a:rPr>
              <a:t>=&gt; </a:t>
            </a:r>
            <a:r>
              <a:rPr lang="en-US" sz="1800" b="1" dirty="0">
                <a:solidFill>
                  <a:srgbClr val="4E9A06"/>
                </a:solidFill>
              </a:rPr>
              <a:t>:true</a:t>
            </a:r>
          </a:p>
          <a:p>
            <a:r>
              <a:rPr lang="en-US" sz="1800" dirty="0"/>
              <a:t>  </a:t>
            </a:r>
            <a:r>
              <a:rPr lang="en-US" sz="1800" dirty="0">
                <a:solidFill>
                  <a:srgbClr val="000000"/>
                </a:solidFill>
              </a:rPr>
              <a:t>action </a:t>
            </a:r>
            <a:r>
              <a:rPr lang="en-US" sz="1800" b="1" dirty="0">
                <a:solidFill>
                  <a:srgbClr val="CE5C00"/>
                </a:solidFill>
              </a:rPr>
              <a:t>[</a:t>
            </a:r>
            <a:r>
              <a:rPr lang="en-US" sz="1800" b="1" dirty="0">
                <a:solidFill>
                  <a:srgbClr val="4E9A06"/>
                </a:solidFill>
              </a:rPr>
              <a:t>:enable</a:t>
            </a:r>
            <a:r>
              <a:rPr lang="en-US" sz="1800" b="1" dirty="0">
                <a:solidFill>
                  <a:srgbClr val="000000"/>
                </a:solidFill>
              </a:rPr>
              <a:t>, </a:t>
            </a:r>
            <a:r>
              <a:rPr lang="en-US" sz="1800" b="1" dirty="0">
                <a:solidFill>
                  <a:srgbClr val="4E9A06"/>
                </a:solidFill>
              </a:rPr>
              <a:t>:start</a:t>
            </a:r>
            <a:r>
              <a:rPr lang="en-US" sz="1800" b="1" dirty="0">
                <a:solidFill>
                  <a:srgbClr val="CE5C00"/>
                </a:solidFill>
              </a:rPr>
              <a:t>]</a:t>
            </a:r>
          </a:p>
          <a:p>
            <a:r>
              <a:rPr lang="en-US" sz="1800" b="1" dirty="0" smtClean="0">
                <a:solidFill>
                  <a:srgbClr val="204A87"/>
                </a:solidFill>
              </a:rPr>
              <a:t>end</a:t>
            </a:r>
            <a:endParaRPr lang="en-US" sz="1800" b="1" dirty="0">
              <a:solidFill>
                <a:srgbClr val="204A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77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Recipes – Order Matters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4798584" cy="5257800"/>
          </a:xfrm>
        </p:spPr>
        <p:txBody>
          <a:bodyPr/>
          <a:lstStyle/>
          <a:p>
            <a:r>
              <a:rPr lang="en-US" dirty="0" smtClean="0"/>
              <a:t>Resources are applied in order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1700" dirty="0">
                <a:solidFill>
                  <a:srgbClr val="000000"/>
                </a:solidFill>
              </a:rPr>
              <a:t>package 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  <a:r>
              <a:rPr lang="en-US" sz="1700" dirty="0" err="1">
                <a:solidFill>
                  <a:srgbClr val="4E9A06"/>
                </a:solidFill>
              </a:rPr>
              <a:t>haproxy</a:t>
            </a:r>
            <a:r>
              <a:rPr lang="en-US" sz="1700" dirty="0">
                <a:solidFill>
                  <a:srgbClr val="4E9A06"/>
                </a:solidFill>
              </a:rPr>
              <a:t>" </a:t>
            </a:r>
            <a:r>
              <a:rPr lang="en-US" sz="1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action </a:t>
            </a:r>
            <a:r>
              <a:rPr lang="en-US" sz="1700" dirty="0">
                <a:solidFill>
                  <a:srgbClr val="4E9A06"/>
                </a:solidFill>
              </a:rPr>
              <a:t>:install</a:t>
            </a:r>
          </a:p>
          <a:p>
            <a:r>
              <a:rPr lang="en-US" sz="1700" b="1" dirty="0">
                <a:solidFill>
                  <a:srgbClr val="204A87"/>
                </a:solidFill>
              </a:rPr>
              <a:t>end</a:t>
            </a:r>
          </a:p>
          <a:p>
            <a:endParaRPr lang="en-US" sz="1700" dirty="0"/>
          </a:p>
          <a:p>
            <a:r>
              <a:rPr lang="en-US" sz="1700" dirty="0">
                <a:solidFill>
                  <a:srgbClr val="000000"/>
                </a:solidFill>
              </a:rPr>
              <a:t>template </a:t>
            </a:r>
            <a:r>
              <a:rPr lang="en-US" sz="1700" dirty="0">
                <a:solidFill>
                  <a:srgbClr val="4E9A06"/>
                </a:solidFill>
              </a:rPr>
              <a:t>"/</a:t>
            </a:r>
            <a:r>
              <a:rPr lang="en-US" sz="1700" dirty="0" err="1">
                <a:solidFill>
                  <a:srgbClr val="4E9A06"/>
                </a:solidFill>
              </a:rPr>
              <a:t>etc</a:t>
            </a:r>
            <a:r>
              <a:rPr lang="en-US" sz="1700" dirty="0">
                <a:solidFill>
                  <a:srgbClr val="4E9A06"/>
                </a:solidFill>
              </a:rPr>
              <a:t>/</a:t>
            </a:r>
            <a:r>
              <a:rPr lang="en-US" sz="1700" dirty="0" err="1">
                <a:solidFill>
                  <a:srgbClr val="4E9A06"/>
                </a:solidFill>
              </a:rPr>
              <a:t>haproxy</a:t>
            </a:r>
            <a:r>
              <a:rPr lang="en-US" sz="1700" dirty="0">
                <a:solidFill>
                  <a:srgbClr val="4E9A06"/>
                </a:solidFill>
              </a:rPr>
              <a:t>/</a:t>
            </a:r>
            <a:r>
              <a:rPr lang="en-US" sz="1700" dirty="0" err="1">
                <a:solidFill>
                  <a:srgbClr val="4E9A06"/>
                </a:solidFill>
              </a:rPr>
              <a:t>haproxy.cfg</a:t>
            </a:r>
            <a:r>
              <a:rPr lang="en-US" sz="1700" dirty="0">
                <a:solidFill>
                  <a:srgbClr val="4E9A06"/>
                </a:solidFill>
              </a:rPr>
              <a:t>" </a:t>
            </a:r>
            <a:r>
              <a:rPr lang="en-US" sz="1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source 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  <a:r>
              <a:rPr lang="en-US" sz="1700" dirty="0" err="1">
                <a:solidFill>
                  <a:srgbClr val="4E9A06"/>
                </a:solidFill>
              </a:rPr>
              <a:t>haproxy.cfg.erb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owner </a:t>
            </a:r>
            <a:r>
              <a:rPr lang="en-US" sz="17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group </a:t>
            </a:r>
            <a:r>
              <a:rPr lang="en-US" sz="17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mode </a:t>
            </a:r>
            <a:r>
              <a:rPr lang="en-US" sz="1700" dirty="0">
                <a:solidFill>
                  <a:srgbClr val="4E9A06"/>
                </a:solidFill>
              </a:rPr>
              <a:t>"0644"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notifies </a:t>
            </a:r>
            <a:r>
              <a:rPr lang="en-US" sz="1700" dirty="0">
                <a:solidFill>
                  <a:srgbClr val="4E9A06"/>
                </a:solidFill>
              </a:rPr>
              <a:t>:restart</a:t>
            </a:r>
            <a:r>
              <a:rPr lang="en-US" sz="1700" b="1" dirty="0">
                <a:solidFill>
                  <a:srgbClr val="000000"/>
                </a:solidFill>
              </a:rPr>
              <a:t>, </a:t>
            </a:r>
            <a:r>
              <a:rPr lang="en-US" sz="1700" b="1" dirty="0">
                <a:solidFill>
                  <a:srgbClr val="4E9A06"/>
                </a:solidFill>
              </a:rPr>
              <a:t>"service[</a:t>
            </a:r>
            <a:r>
              <a:rPr lang="en-US" sz="1700" b="1" dirty="0" err="1">
                <a:solidFill>
                  <a:srgbClr val="4E9A06"/>
                </a:solidFill>
              </a:rPr>
              <a:t>haproxy</a:t>
            </a:r>
            <a:r>
              <a:rPr lang="en-US" sz="1700" b="1" dirty="0">
                <a:solidFill>
                  <a:srgbClr val="4E9A06"/>
                </a:solidFill>
              </a:rPr>
              <a:t>]"</a:t>
            </a:r>
          </a:p>
          <a:p>
            <a:r>
              <a:rPr lang="en-US" sz="1700" b="1" dirty="0">
                <a:solidFill>
                  <a:srgbClr val="204A87"/>
                </a:solidFill>
              </a:rPr>
              <a:t>end</a:t>
            </a:r>
          </a:p>
          <a:p>
            <a:endParaRPr lang="en-US" sz="1700" dirty="0"/>
          </a:p>
          <a:p>
            <a:r>
              <a:rPr lang="en-US" sz="1700" dirty="0">
                <a:solidFill>
                  <a:srgbClr val="000000"/>
                </a:solidFill>
              </a:rPr>
              <a:t>service 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  <a:r>
              <a:rPr lang="en-US" sz="1700" dirty="0" err="1">
                <a:solidFill>
                  <a:srgbClr val="4E9A06"/>
                </a:solidFill>
              </a:rPr>
              <a:t>haproxy</a:t>
            </a:r>
            <a:r>
              <a:rPr lang="en-US" sz="1700" dirty="0">
                <a:solidFill>
                  <a:srgbClr val="4E9A06"/>
                </a:solidFill>
              </a:rPr>
              <a:t>" </a:t>
            </a:r>
            <a:r>
              <a:rPr lang="en-US" sz="1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supports </a:t>
            </a:r>
            <a:r>
              <a:rPr lang="en-US" sz="1700" dirty="0">
                <a:solidFill>
                  <a:srgbClr val="4E9A06"/>
                </a:solidFill>
              </a:rPr>
              <a:t>:restart </a:t>
            </a:r>
            <a:r>
              <a:rPr lang="en-US" sz="1700" b="1" dirty="0">
                <a:solidFill>
                  <a:srgbClr val="CE5C00"/>
                </a:solidFill>
              </a:rPr>
              <a:t>=&gt; </a:t>
            </a:r>
            <a:r>
              <a:rPr lang="en-US" sz="1700" b="1" dirty="0">
                <a:solidFill>
                  <a:srgbClr val="4E9A06"/>
                </a:solidFill>
              </a:rPr>
              <a:t>:true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action </a:t>
            </a:r>
            <a:r>
              <a:rPr lang="en-US" sz="1700" b="1" dirty="0">
                <a:solidFill>
                  <a:srgbClr val="CE5C00"/>
                </a:solidFill>
              </a:rPr>
              <a:t>[</a:t>
            </a:r>
            <a:r>
              <a:rPr lang="en-US" sz="1700" b="1" dirty="0">
                <a:solidFill>
                  <a:srgbClr val="4E9A06"/>
                </a:solidFill>
              </a:rPr>
              <a:t>:enable</a:t>
            </a:r>
            <a:r>
              <a:rPr lang="en-US" sz="1700" b="1" dirty="0">
                <a:solidFill>
                  <a:srgbClr val="000000"/>
                </a:solidFill>
              </a:rPr>
              <a:t>, </a:t>
            </a:r>
            <a:r>
              <a:rPr lang="en-US" sz="1700" b="1" dirty="0">
                <a:solidFill>
                  <a:srgbClr val="4E9A06"/>
                </a:solidFill>
              </a:rPr>
              <a:t>:start</a:t>
            </a:r>
            <a:r>
              <a:rPr lang="en-US" sz="1700" b="1" dirty="0">
                <a:solidFill>
                  <a:srgbClr val="CE5C00"/>
                </a:solidFill>
              </a:rPr>
              <a:t>]</a:t>
            </a:r>
          </a:p>
          <a:p>
            <a:r>
              <a:rPr lang="en-US" sz="1700" b="1" dirty="0">
                <a:solidFill>
                  <a:srgbClr val="204A87"/>
                </a:solidFill>
              </a:rPr>
              <a:t>end</a:t>
            </a:r>
          </a:p>
          <a:p>
            <a:endParaRPr lang="en-US" sz="1700" dirty="0"/>
          </a:p>
        </p:txBody>
      </p:sp>
      <p:sp>
        <p:nvSpPr>
          <p:cNvPr id="6" name="Oval 5"/>
          <p:cNvSpPr/>
          <p:nvPr/>
        </p:nvSpPr>
        <p:spPr bwMode="auto">
          <a:xfrm>
            <a:off x="4958542" y="1080798"/>
            <a:ext cx="729594" cy="729594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15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1st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958357" y="1215898"/>
            <a:ext cx="0" cy="7970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88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Recipes – Order Matters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4798584" cy="5257800"/>
          </a:xfrm>
        </p:spPr>
        <p:txBody>
          <a:bodyPr/>
          <a:lstStyle/>
          <a:p>
            <a:r>
              <a:rPr lang="en-US" dirty="0" smtClean="0"/>
              <a:t>Resources are applied in order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1700" dirty="0">
                <a:solidFill>
                  <a:srgbClr val="000000"/>
                </a:solidFill>
              </a:rPr>
              <a:t>package 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  <a:r>
              <a:rPr lang="en-US" sz="1700" dirty="0" err="1">
                <a:solidFill>
                  <a:srgbClr val="4E9A06"/>
                </a:solidFill>
              </a:rPr>
              <a:t>haproxy</a:t>
            </a:r>
            <a:r>
              <a:rPr lang="en-US" sz="1700" dirty="0">
                <a:solidFill>
                  <a:srgbClr val="4E9A06"/>
                </a:solidFill>
              </a:rPr>
              <a:t>" </a:t>
            </a:r>
            <a:r>
              <a:rPr lang="en-US" sz="1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action </a:t>
            </a:r>
            <a:r>
              <a:rPr lang="en-US" sz="1700" dirty="0">
                <a:solidFill>
                  <a:srgbClr val="4E9A06"/>
                </a:solidFill>
              </a:rPr>
              <a:t>:install</a:t>
            </a:r>
          </a:p>
          <a:p>
            <a:r>
              <a:rPr lang="en-US" sz="1700" b="1" dirty="0">
                <a:solidFill>
                  <a:srgbClr val="204A87"/>
                </a:solidFill>
              </a:rPr>
              <a:t>end</a:t>
            </a:r>
          </a:p>
          <a:p>
            <a:endParaRPr lang="en-US" sz="1700" dirty="0"/>
          </a:p>
          <a:p>
            <a:r>
              <a:rPr lang="en-US" sz="1700" dirty="0">
                <a:solidFill>
                  <a:srgbClr val="000000"/>
                </a:solidFill>
              </a:rPr>
              <a:t>template </a:t>
            </a:r>
            <a:r>
              <a:rPr lang="en-US" sz="1700" dirty="0">
                <a:solidFill>
                  <a:srgbClr val="4E9A06"/>
                </a:solidFill>
              </a:rPr>
              <a:t>"/</a:t>
            </a:r>
            <a:r>
              <a:rPr lang="en-US" sz="1700" dirty="0" err="1">
                <a:solidFill>
                  <a:srgbClr val="4E9A06"/>
                </a:solidFill>
              </a:rPr>
              <a:t>etc</a:t>
            </a:r>
            <a:r>
              <a:rPr lang="en-US" sz="1700" dirty="0">
                <a:solidFill>
                  <a:srgbClr val="4E9A06"/>
                </a:solidFill>
              </a:rPr>
              <a:t>/</a:t>
            </a:r>
            <a:r>
              <a:rPr lang="en-US" sz="1700" dirty="0" err="1">
                <a:solidFill>
                  <a:srgbClr val="4E9A06"/>
                </a:solidFill>
              </a:rPr>
              <a:t>haproxy</a:t>
            </a:r>
            <a:r>
              <a:rPr lang="en-US" sz="1700" dirty="0">
                <a:solidFill>
                  <a:srgbClr val="4E9A06"/>
                </a:solidFill>
              </a:rPr>
              <a:t>/</a:t>
            </a:r>
            <a:r>
              <a:rPr lang="en-US" sz="1700" dirty="0" err="1">
                <a:solidFill>
                  <a:srgbClr val="4E9A06"/>
                </a:solidFill>
              </a:rPr>
              <a:t>haproxy.cfg</a:t>
            </a:r>
            <a:r>
              <a:rPr lang="en-US" sz="1700" dirty="0">
                <a:solidFill>
                  <a:srgbClr val="4E9A06"/>
                </a:solidFill>
              </a:rPr>
              <a:t>" </a:t>
            </a:r>
            <a:r>
              <a:rPr lang="en-US" sz="1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source 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  <a:r>
              <a:rPr lang="en-US" sz="1700" dirty="0" err="1">
                <a:solidFill>
                  <a:srgbClr val="4E9A06"/>
                </a:solidFill>
              </a:rPr>
              <a:t>haproxy.cfg.erb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owner </a:t>
            </a:r>
            <a:r>
              <a:rPr lang="en-US" sz="17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group </a:t>
            </a:r>
            <a:r>
              <a:rPr lang="en-US" sz="17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mode </a:t>
            </a:r>
            <a:r>
              <a:rPr lang="en-US" sz="1700" dirty="0">
                <a:solidFill>
                  <a:srgbClr val="4E9A06"/>
                </a:solidFill>
              </a:rPr>
              <a:t>"0644"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notifies </a:t>
            </a:r>
            <a:r>
              <a:rPr lang="en-US" sz="1700" dirty="0">
                <a:solidFill>
                  <a:srgbClr val="4E9A06"/>
                </a:solidFill>
              </a:rPr>
              <a:t>:restart</a:t>
            </a:r>
            <a:r>
              <a:rPr lang="en-US" sz="1700" b="1" dirty="0">
                <a:solidFill>
                  <a:srgbClr val="000000"/>
                </a:solidFill>
              </a:rPr>
              <a:t>, </a:t>
            </a:r>
            <a:r>
              <a:rPr lang="en-US" sz="1700" b="1" dirty="0">
                <a:solidFill>
                  <a:srgbClr val="4E9A06"/>
                </a:solidFill>
              </a:rPr>
              <a:t>"service[</a:t>
            </a:r>
            <a:r>
              <a:rPr lang="en-US" sz="1700" b="1" dirty="0" err="1">
                <a:solidFill>
                  <a:srgbClr val="4E9A06"/>
                </a:solidFill>
              </a:rPr>
              <a:t>haproxy</a:t>
            </a:r>
            <a:r>
              <a:rPr lang="en-US" sz="1700" b="1" dirty="0">
                <a:solidFill>
                  <a:srgbClr val="4E9A06"/>
                </a:solidFill>
              </a:rPr>
              <a:t>]"</a:t>
            </a:r>
          </a:p>
          <a:p>
            <a:r>
              <a:rPr lang="en-US" sz="1700" b="1" dirty="0">
                <a:solidFill>
                  <a:srgbClr val="204A87"/>
                </a:solidFill>
              </a:rPr>
              <a:t>end</a:t>
            </a:r>
          </a:p>
          <a:p>
            <a:endParaRPr lang="en-US" sz="1700" dirty="0"/>
          </a:p>
          <a:p>
            <a:r>
              <a:rPr lang="en-US" sz="1700" dirty="0">
                <a:solidFill>
                  <a:srgbClr val="000000"/>
                </a:solidFill>
              </a:rPr>
              <a:t>service 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  <a:r>
              <a:rPr lang="en-US" sz="1700" dirty="0" err="1">
                <a:solidFill>
                  <a:srgbClr val="4E9A06"/>
                </a:solidFill>
              </a:rPr>
              <a:t>haproxy</a:t>
            </a:r>
            <a:r>
              <a:rPr lang="en-US" sz="1700" dirty="0">
                <a:solidFill>
                  <a:srgbClr val="4E9A06"/>
                </a:solidFill>
              </a:rPr>
              <a:t>" </a:t>
            </a:r>
            <a:r>
              <a:rPr lang="en-US" sz="1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supports </a:t>
            </a:r>
            <a:r>
              <a:rPr lang="en-US" sz="1700" dirty="0">
                <a:solidFill>
                  <a:srgbClr val="4E9A06"/>
                </a:solidFill>
              </a:rPr>
              <a:t>:restart </a:t>
            </a:r>
            <a:r>
              <a:rPr lang="en-US" sz="1700" b="1" dirty="0">
                <a:solidFill>
                  <a:srgbClr val="CE5C00"/>
                </a:solidFill>
              </a:rPr>
              <a:t>=&gt; </a:t>
            </a:r>
            <a:r>
              <a:rPr lang="en-US" sz="1700" b="1" dirty="0">
                <a:solidFill>
                  <a:srgbClr val="4E9A06"/>
                </a:solidFill>
              </a:rPr>
              <a:t>:true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action </a:t>
            </a:r>
            <a:r>
              <a:rPr lang="en-US" sz="1700" b="1" dirty="0">
                <a:solidFill>
                  <a:srgbClr val="CE5C00"/>
                </a:solidFill>
              </a:rPr>
              <a:t>[</a:t>
            </a:r>
            <a:r>
              <a:rPr lang="en-US" sz="1700" b="1" dirty="0">
                <a:solidFill>
                  <a:srgbClr val="4E9A06"/>
                </a:solidFill>
              </a:rPr>
              <a:t>:enable</a:t>
            </a:r>
            <a:r>
              <a:rPr lang="en-US" sz="1700" b="1" dirty="0">
                <a:solidFill>
                  <a:srgbClr val="000000"/>
                </a:solidFill>
              </a:rPr>
              <a:t>, </a:t>
            </a:r>
            <a:r>
              <a:rPr lang="en-US" sz="1700" b="1" dirty="0">
                <a:solidFill>
                  <a:srgbClr val="4E9A06"/>
                </a:solidFill>
              </a:rPr>
              <a:t>:start</a:t>
            </a:r>
            <a:r>
              <a:rPr lang="en-US" sz="1700" b="1" dirty="0">
                <a:solidFill>
                  <a:srgbClr val="CE5C00"/>
                </a:solidFill>
              </a:rPr>
              <a:t>]</a:t>
            </a:r>
          </a:p>
          <a:p>
            <a:r>
              <a:rPr lang="en-US" sz="1700" b="1" dirty="0">
                <a:solidFill>
                  <a:srgbClr val="204A87"/>
                </a:solidFill>
              </a:rPr>
              <a:t>end</a:t>
            </a:r>
          </a:p>
          <a:p>
            <a:endParaRPr lang="en-US" sz="1700" dirty="0"/>
          </a:p>
        </p:txBody>
      </p:sp>
      <p:sp>
        <p:nvSpPr>
          <p:cNvPr id="6" name="Oval 5"/>
          <p:cNvSpPr/>
          <p:nvPr/>
        </p:nvSpPr>
        <p:spPr bwMode="auto">
          <a:xfrm>
            <a:off x="4958542" y="1080798"/>
            <a:ext cx="729594" cy="729594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15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1st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4935299" y="2422076"/>
            <a:ext cx="729594" cy="729594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15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2nd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958357" y="1215898"/>
            <a:ext cx="0" cy="351259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00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Recipes – Order Matters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4798584" cy="5257800"/>
          </a:xfrm>
        </p:spPr>
        <p:txBody>
          <a:bodyPr/>
          <a:lstStyle/>
          <a:p>
            <a:r>
              <a:rPr lang="en-US" dirty="0" smtClean="0"/>
              <a:t>Resources are applied in order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1700" dirty="0">
                <a:solidFill>
                  <a:srgbClr val="000000"/>
                </a:solidFill>
              </a:rPr>
              <a:t>package 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  <a:r>
              <a:rPr lang="en-US" sz="1700" dirty="0" err="1">
                <a:solidFill>
                  <a:srgbClr val="4E9A06"/>
                </a:solidFill>
              </a:rPr>
              <a:t>haproxy</a:t>
            </a:r>
            <a:r>
              <a:rPr lang="en-US" sz="1700" dirty="0">
                <a:solidFill>
                  <a:srgbClr val="4E9A06"/>
                </a:solidFill>
              </a:rPr>
              <a:t>" </a:t>
            </a:r>
            <a:r>
              <a:rPr lang="en-US" sz="1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action </a:t>
            </a:r>
            <a:r>
              <a:rPr lang="en-US" sz="1700" dirty="0">
                <a:solidFill>
                  <a:srgbClr val="4E9A06"/>
                </a:solidFill>
              </a:rPr>
              <a:t>:install</a:t>
            </a:r>
          </a:p>
          <a:p>
            <a:r>
              <a:rPr lang="en-US" sz="1700" b="1" dirty="0">
                <a:solidFill>
                  <a:srgbClr val="204A87"/>
                </a:solidFill>
              </a:rPr>
              <a:t>end</a:t>
            </a:r>
          </a:p>
          <a:p>
            <a:endParaRPr lang="en-US" sz="1700" dirty="0"/>
          </a:p>
          <a:p>
            <a:r>
              <a:rPr lang="en-US" sz="1700" dirty="0">
                <a:solidFill>
                  <a:srgbClr val="000000"/>
                </a:solidFill>
              </a:rPr>
              <a:t>template </a:t>
            </a:r>
            <a:r>
              <a:rPr lang="en-US" sz="1700" dirty="0">
                <a:solidFill>
                  <a:srgbClr val="4E9A06"/>
                </a:solidFill>
              </a:rPr>
              <a:t>"/</a:t>
            </a:r>
            <a:r>
              <a:rPr lang="en-US" sz="1700" dirty="0" err="1">
                <a:solidFill>
                  <a:srgbClr val="4E9A06"/>
                </a:solidFill>
              </a:rPr>
              <a:t>etc</a:t>
            </a:r>
            <a:r>
              <a:rPr lang="en-US" sz="1700" dirty="0">
                <a:solidFill>
                  <a:srgbClr val="4E9A06"/>
                </a:solidFill>
              </a:rPr>
              <a:t>/</a:t>
            </a:r>
            <a:r>
              <a:rPr lang="en-US" sz="1700" dirty="0" err="1">
                <a:solidFill>
                  <a:srgbClr val="4E9A06"/>
                </a:solidFill>
              </a:rPr>
              <a:t>haproxy</a:t>
            </a:r>
            <a:r>
              <a:rPr lang="en-US" sz="1700" dirty="0">
                <a:solidFill>
                  <a:srgbClr val="4E9A06"/>
                </a:solidFill>
              </a:rPr>
              <a:t>/</a:t>
            </a:r>
            <a:r>
              <a:rPr lang="en-US" sz="1700" dirty="0" err="1">
                <a:solidFill>
                  <a:srgbClr val="4E9A06"/>
                </a:solidFill>
              </a:rPr>
              <a:t>haproxy.cfg</a:t>
            </a:r>
            <a:r>
              <a:rPr lang="en-US" sz="1700" dirty="0">
                <a:solidFill>
                  <a:srgbClr val="4E9A06"/>
                </a:solidFill>
              </a:rPr>
              <a:t>" </a:t>
            </a:r>
            <a:r>
              <a:rPr lang="en-US" sz="1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source 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  <a:r>
              <a:rPr lang="en-US" sz="1700" dirty="0" err="1">
                <a:solidFill>
                  <a:srgbClr val="4E9A06"/>
                </a:solidFill>
              </a:rPr>
              <a:t>haproxy.cfg.erb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owner </a:t>
            </a:r>
            <a:r>
              <a:rPr lang="en-US" sz="17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group </a:t>
            </a:r>
            <a:r>
              <a:rPr lang="en-US" sz="17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mode </a:t>
            </a:r>
            <a:r>
              <a:rPr lang="en-US" sz="1700" dirty="0">
                <a:solidFill>
                  <a:srgbClr val="4E9A06"/>
                </a:solidFill>
              </a:rPr>
              <a:t>"0644"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notifies </a:t>
            </a:r>
            <a:r>
              <a:rPr lang="en-US" sz="1700" dirty="0">
                <a:solidFill>
                  <a:srgbClr val="4E9A06"/>
                </a:solidFill>
              </a:rPr>
              <a:t>:restart</a:t>
            </a:r>
            <a:r>
              <a:rPr lang="en-US" sz="1700" b="1" dirty="0">
                <a:solidFill>
                  <a:srgbClr val="000000"/>
                </a:solidFill>
              </a:rPr>
              <a:t>, </a:t>
            </a:r>
            <a:r>
              <a:rPr lang="en-US" sz="1700" b="1" dirty="0">
                <a:solidFill>
                  <a:srgbClr val="4E9A06"/>
                </a:solidFill>
              </a:rPr>
              <a:t>"service[</a:t>
            </a:r>
            <a:r>
              <a:rPr lang="en-US" sz="1700" b="1" dirty="0" err="1">
                <a:solidFill>
                  <a:srgbClr val="4E9A06"/>
                </a:solidFill>
              </a:rPr>
              <a:t>haproxy</a:t>
            </a:r>
            <a:r>
              <a:rPr lang="en-US" sz="1700" b="1" dirty="0">
                <a:solidFill>
                  <a:srgbClr val="4E9A06"/>
                </a:solidFill>
              </a:rPr>
              <a:t>]"</a:t>
            </a:r>
          </a:p>
          <a:p>
            <a:r>
              <a:rPr lang="en-US" sz="1700" b="1" dirty="0">
                <a:solidFill>
                  <a:srgbClr val="204A87"/>
                </a:solidFill>
              </a:rPr>
              <a:t>end</a:t>
            </a:r>
          </a:p>
          <a:p>
            <a:endParaRPr lang="en-US" sz="1700" dirty="0"/>
          </a:p>
          <a:p>
            <a:r>
              <a:rPr lang="en-US" sz="1700" dirty="0">
                <a:solidFill>
                  <a:srgbClr val="000000"/>
                </a:solidFill>
              </a:rPr>
              <a:t>service </a:t>
            </a:r>
            <a:r>
              <a:rPr lang="en-US" sz="1700" dirty="0">
                <a:solidFill>
                  <a:srgbClr val="4E9A06"/>
                </a:solidFill>
              </a:rPr>
              <a:t>"</a:t>
            </a:r>
            <a:r>
              <a:rPr lang="en-US" sz="1700" dirty="0" err="1">
                <a:solidFill>
                  <a:srgbClr val="4E9A06"/>
                </a:solidFill>
              </a:rPr>
              <a:t>haproxy</a:t>
            </a:r>
            <a:r>
              <a:rPr lang="en-US" sz="1700" dirty="0">
                <a:solidFill>
                  <a:srgbClr val="4E9A06"/>
                </a:solidFill>
              </a:rPr>
              <a:t>" </a:t>
            </a:r>
            <a:r>
              <a:rPr lang="en-US" sz="1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supports </a:t>
            </a:r>
            <a:r>
              <a:rPr lang="en-US" sz="1700" dirty="0">
                <a:solidFill>
                  <a:srgbClr val="4E9A06"/>
                </a:solidFill>
              </a:rPr>
              <a:t>:restart </a:t>
            </a:r>
            <a:r>
              <a:rPr lang="en-US" sz="1700" b="1" dirty="0">
                <a:solidFill>
                  <a:srgbClr val="CE5C00"/>
                </a:solidFill>
              </a:rPr>
              <a:t>=&gt; </a:t>
            </a:r>
            <a:r>
              <a:rPr lang="en-US" sz="1700" b="1" dirty="0">
                <a:solidFill>
                  <a:srgbClr val="4E9A06"/>
                </a:solidFill>
              </a:rPr>
              <a:t>:true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action </a:t>
            </a:r>
            <a:r>
              <a:rPr lang="en-US" sz="1700" b="1" dirty="0">
                <a:solidFill>
                  <a:srgbClr val="CE5C00"/>
                </a:solidFill>
              </a:rPr>
              <a:t>[</a:t>
            </a:r>
            <a:r>
              <a:rPr lang="en-US" sz="1700" b="1" dirty="0">
                <a:solidFill>
                  <a:srgbClr val="4E9A06"/>
                </a:solidFill>
              </a:rPr>
              <a:t>:enable</a:t>
            </a:r>
            <a:r>
              <a:rPr lang="en-US" sz="1700" b="1" dirty="0">
                <a:solidFill>
                  <a:srgbClr val="000000"/>
                </a:solidFill>
              </a:rPr>
              <a:t>, </a:t>
            </a:r>
            <a:r>
              <a:rPr lang="en-US" sz="1700" b="1" dirty="0">
                <a:solidFill>
                  <a:srgbClr val="4E9A06"/>
                </a:solidFill>
              </a:rPr>
              <a:t>:start</a:t>
            </a:r>
            <a:r>
              <a:rPr lang="en-US" sz="1700" b="1" dirty="0">
                <a:solidFill>
                  <a:srgbClr val="CE5C00"/>
                </a:solidFill>
              </a:rPr>
              <a:t>]</a:t>
            </a:r>
          </a:p>
          <a:p>
            <a:r>
              <a:rPr lang="en-US" sz="1700" b="1" dirty="0">
                <a:solidFill>
                  <a:srgbClr val="204A87"/>
                </a:solidFill>
              </a:rPr>
              <a:t>end</a:t>
            </a:r>
          </a:p>
          <a:p>
            <a:endParaRPr lang="en-US" sz="1700" dirty="0"/>
          </a:p>
        </p:txBody>
      </p:sp>
      <p:sp>
        <p:nvSpPr>
          <p:cNvPr id="6" name="Oval 5"/>
          <p:cNvSpPr/>
          <p:nvPr/>
        </p:nvSpPr>
        <p:spPr bwMode="auto">
          <a:xfrm>
            <a:off x="4958542" y="1080798"/>
            <a:ext cx="729594" cy="729594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15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1st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4935299" y="2422076"/>
            <a:ext cx="729594" cy="729594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15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2nd</a:t>
            </a:r>
          </a:p>
        </p:txBody>
      </p:sp>
      <p:sp>
        <p:nvSpPr>
          <p:cNvPr id="8" name="Oval 7"/>
          <p:cNvSpPr/>
          <p:nvPr/>
        </p:nvSpPr>
        <p:spPr bwMode="auto">
          <a:xfrm>
            <a:off x="4966100" y="5019782"/>
            <a:ext cx="729594" cy="729594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15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3rd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958357" y="1215898"/>
            <a:ext cx="13511" cy="51472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00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Objectives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After completing this course you will be able to:</a:t>
            </a:r>
          </a:p>
          <a:p>
            <a:pPr lvl="1"/>
            <a:r>
              <a:rPr lang="en-US" dirty="0" smtClean="0"/>
              <a:t>Automate common infrastructure tasks with Chef</a:t>
            </a:r>
          </a:p>
          <a:p>
            <a:pPr lvl="1"/>
            <a:r>
              <a:rPr lang="en-US" dirty="0"/>
              <a:t>Verify your automation code BEFORE it runs in production</a:t>
            </a:r>
          </a:p>
          <a:p>
            <a:pPr lvl="1"/>
            <a:r>
              <a:rPr lang="en-US" dirty="0" smtClean="0"/>
              <a:t>Describe some of Chef’s tools</a:t>
            </a:r>
          </a:p>
          <a:p>
            <a:pPr lvl="1"/>
            <a:r>
              <a:rPr lang="en-US" dirty="0" smtClean="0"/>
              <a:t>Apply Chef’s primitives to solve your problems</a:t>
            </a:r>
          </a:p>
        </p:txBody>
      </p:sp>
    </p:spTree>
    <p:extLst>
      <p:ext uri="{BB962C8B-B14F-4D97-AF65-F5344CB8AC3E}">
        <p14:creationId xmlns:p14="http://schemas.microsoft.com/office/powerpoint/2010/main" val="28187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Cookbook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 “package” for Chef policies</a:t>
            </a:r>
          </a:p>
          <a:p>
            <a:r>
              <a:rPr lang="en-US" dirty="0" smtClean="0"/>
              <a:t>Typically map 1:1 to a piece of software or functionality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93622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Cookbooks – Packaged Policies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Distribution unit</a:t>
            </a:r>
          </a:p>
          <a:p>
            <a:r>
              <a:rPr lang="en-US" dirty="0" smtClean="0"/>
              <a:t>Versioned</a:t>
            </a:r>
          </a:p>
          <a:p>
            <a:r>
              <a:rPr lang="en-US" dirty="0" smtClean="0"/>
              <a:t>Re-usable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097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Abstracting Data from Policy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Policy – The desired state of the system</a:t>
            </a:r>
          </a:p>
          <a:p>
            <a:r>
              <a:rPr lang="en-US" dirty="0" smtClean="0"/>
              <a:t>Data – The details that might 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008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Abstracting Data from Policy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Policy – Tomcat should be installed</a:t>
            </a:r>
          </a:p>
          <a:p>
            <a:r>
              <a:rPr lang="en-US" dirty="0" smtClean="0"/>
              <a:t>Data – Version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1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Abstracting Data from Policy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Policy – A file should exist</a:t>
            </a:r>
          </a:p>
          <a:p>
            <a:r>
              <a:rPr lang="en-US" dirty="0" smtClean="0"/>
              <a:t>Data – The content of that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70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4 – Manage Data &amp; Policy Separately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</a:t>
            </a:r>
            <a:r>
              <a:rPr lang="en-US" dirty="0" smtClean="0"/>
              <a:t>:  Policy for the state and content of </a:t>
            </a:r>
            <a:r>
              <a:rPr lang="en-US" dirty="0" smtClean="0">
                <a:latin typeface="Courier New"/>
                <a:cs typeface="Courier New"/>
              </a:rPr>
              <a:t>/</a:t>
            </a:r>
            <a:r>
              <a:rPr lang="en-US" dirty="0" err="1" smtClean="0">
                <a:latin typeface="Courier New"/>
                <a:cs typeface="Courier New"/>
              </a:rPr>
              <a:t>etc</a:t>
            </a:r>
            <a:r>
              <a:rPr lang="en-US" dirty="0" smtClean="0">
                <a:latin typeface="Courier New"/>
                <a:cs typeface="Courier New"/>
              </a:rPr>
              <a:t>/</a:t>
            </a:r>
            <a:r>
              <a:rPr lang="en-US" dirty="0" err="1" smtClean="0">
                <a:latin typeface="Courier New"/>
                <a:cs typeface="Courier New"/>
              </a:rPr>
              <a:t>motd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/>
              <a:t>are currently intermingled.</a:t>
            </a:r>
          </a:p>
          <a:p>
            <a:r>
              <a:rPr lang="en-US" b="1" dirty="0" smtClean="0"/>
              <a:t>Success Criteria</a:t>
            </a:r>
            <a:r>
              <a:rPr lang="en-US" dirty="0" smtClean="0"/>
              <a:t>:  State and content of </a:t>
            </a:r>
            <a:r>
              <a:rPr lang="en-US" dirty="0" smtClean="0">
                <a:latin typeface="Courier New"/>
                <a:cs typeface="Courier New"/>
              </a:rPr>
              <a:t>/</a:t>
            </a:r>
            <a:r>
              <a:rPr lang="en-US" dirty="0" err="1" smtClean="0">
                <a:latin typeface="Courier New"/>
                <a:cs typeface="Courier New"/>
              </a:rPr>
              <a:t>etc</a:t>
            </a:r>
            <a:r>
              <a:rPr lang="en-US" dirty="0" smtClean="0">
                <a:latin typeface="Courier New"/>
                <a:cs typeface="Courier New"/>
              </a:rPr>
              <a:t>/</a:t>
            </a:r>
            <a:r>
              <a:rPr lang="en-US" dirty="0" err="1" smtClean="0">
                <a:latin typeface="Courier New"/>
                <a:cs typeface="Courier New"/>
              </a:rPr>
              <a:t>motd</a:t>
            </a:r>
            <a:r>
              <a:rPr lang="en-US" dirty="0" smtClean="0"/>
              <a:t> are managed separately.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Message of the day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State – policy that describes the resource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900" dirty="0">
                <a:solidFill>
                  <a:srgbClr val="000000"/>
                </a:solidFill>
              </a:rPr>
              <a:t>file </a:t>
            </a:r>
            <a:r>
              <a:rPr lang="en-US" sz="1900" dirty="0">
                <a:solidFill>
                  <a:srgbClr val="4E9A06"/>
                </a:solidFill>
              </a:rPr>
              <a:t>"/</a:t>
            </a:r>
            <a:r>
              <a:rPr lang="en-US" sz="1900" dirty="0" err="1">
                <a:solidFill>
                  <a:srgbClr val="4E9A06"/>
                </a:solidFill>
              </a:rPr>
              <a:t>etc</a:t>
            </a:r>
            <a:r>
              <a:rPr lang="en-US" sz="1900" dirty="0">
                <a:solidFill>
                  <a:srgbClr val="4E9A06"/>
                </a:solidFill>
              </a:rPr>
              <a:t>/</a:t>
            </a:r>
            <a:r>
              <a:rPr lang="en-US" sz="1900" dirty="0" err="1">
                <a:solidFill>
                  <a:srgbClr val="4E9A06"/>
                </a:solidFill>
              </a:rPr>
              <a:t>motd</a:t>
            </a:r>
            <a:r>
              <a:rPr lang="en-US" sz="1900" dirty="0">
                <a:solidFill>
                  <a:srgbClr val="4E9A06"/>
                </a:solidFill>
              </a:rPr>
              <a:t>" </a:t>
            </a:r>
            <a:r>
              <a:rPr lang="en-US" sz="19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content </a:t>
            </a:r>
            <a:r>
              <a:rPr lang="en-US" sz="1900" dirty="0">
                <a:solidFill>
                  <a:srgbClr val="4E9A06"/>
                </a:solidFill>
              </a:rPr>
              <a:t>"Property of COMPANY NAME"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action </a:t>
            </a:r>
            <a:r>
              <a:rPr lang="en-US" sz="1900" dirty="0">
                <a:solidFill>
                  <a:srgbClr val="4E9A06"/>
                </a:solidFill>
              </a:rPr>
              <a:t>:create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mode </a:t>
            </a:r>
            <a:r>
              <a:rPr lang="en-US" sz="1900" dirty="0">
                <a:solidFill>
                  <a:srgbClr val="4E9A06"/>
                </a:solidFill>
              </a:rPr>
              <a:t>"0644"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owner </a:t>
            </a:r>
            <a:r>
              <a:rPr lang="en-US" sz="19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group </a:t>
            </a:r>
            <a:r>
              <a:rPr lang="en-US" sz="19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900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6451063" y="1463569"/>
            <a:ext cx="5035381" cy="390283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9303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Message of the day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Content – data that may change independent of policy changes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900" dirty="0">
                <a:solidFill>
                  <a:srgbClr val="000000"/>
                </a:solidFill>
              </a:rPr>
              <a:t>file </a:t>
            </a:r>
            <a:r>
              <a:rPr lang="en-US" sz="1900" dirty="0">
                <a:solidFill>
                  <a:srgbClr val="4E9A06"/>
                </a:solidFill>
              </a:rPr>
              <a:t>"/</a:t>
            </a:r>
            <a:r>
              <a:rPr lang="en-US" sz="1900" dirty="0" err="1">
                <a:solidFill>
                  <a:srgbClr val="4E9A06"/>
                </a:solidFill>
              </a:rPr>
              <a:t>etc</a:t>
            </a:r>
            <a:r>
              <a:rPr lang="en-US" sz="1900" dirty="0">
                <a:solidFill>
                  <a:srgbClr val="4E9A06"/>
                </a:solidFill>
              </a:rPr>
              <a:t>/</a:t>
            </a:r>
            <a:r>
              <a:rPr lang="en-US" sz="1900" dirty="0" err="1">
                <a:solidFill>
                  <a:srgbClr val="4E9A06"/>
                </a:solidFill>
              </a:rPr>
              <a:t>motd</a:t>
            </a:r>
            <a:r>
              <a:rPr lang="en-US" sz="1900" dirty="0">
                <a:solidFill>
                  <a:srgbClr val="4E9A06"/>
                </a:solidFill>
              </a:rPr>
              <a:t>" </a:t>
            </a:r>
            <a:r>
              <a:rPr lang="en-US" sz="19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content </a:t>
            </a:r>
            <a:r>
              <a:rPr lang="en-US" sz="1900" dirty="0">
                <a:solidFill>
                  <a:srgbClr val="4E9A06"/>
                </a:solidFill>
              </a:rPr>
              <a:t>"Property of COMPANY NAME"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action </a:t>
            </a:r>
            <a:r>
              <a:rPr lang="en-US" sz="1900" dirty="0">
                <a:solidFill>
                  <a:srgbClr val="4E9A06"/>
                </a:solidFill>
              </a:rPr>
              <a:t>:create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mode </a:t>
            </a:r>
            <a:r>
              <a:rPr lang="en-US" sz="1900" dirty="0">
                <a:solidFill>
                  <a:srgbClr val="4E9A06"/>
                </a:solidFill>
              </a:rPr>
              <a:t>"0644"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owner </a:t>
            </a:r>
            <a:r>
              <a:rPr lang="en-US" sz="19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900" dirty="0"/>
              <a:t>  </a:t>
            </a:r>
            <a:r>
              <a:rPr lang="en-US" sz="1900" dirty="0">
                <a:solidFill>
                  <a:srgbClr val="000000"/>
                </a:solidFill>
              </a:rPr>
              <a:t>group </a:t>
            </a:r>
            <a:r>
              <a:rPr lang="en-US" sz="1900" dirty="0">
                <a:solidFill>
                  <a:srgbClr val="4E9A06"/>
                </a:solidFill>
              </a:rPr>
              <a:t>"root"</a:t>
            </a:r>
          </a:p>
          <a:p>
            <a:r>
              <a:rPr lang="en-US" sz="1900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6280781" y="1193601"/>
            <a:ext cx="2947886" cy="30217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284560" y="1933223"/>
            <a:ext cx="2436107" cy="172155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00731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your code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Managing infrastructure as code means storing that code in a version control system</a:t>
            </a:r>
          </a:p>
          <a:p>
            <a:r>
              <a:rPr lang="en-US" dirty="0" smtClean="0"/>
              <a:t>Any version control system will do but…</a:t>
            </a:r>
          </a:p>
          <a:p>
            <a:pPr lvl="1"/>
            <a:r>
              <a:rPr lang="en-US" dirty="0" smtClean="0"/>
              <a:t>Chef community prefers and recommends </a:t>
            </a:r>
            <a:r>
              <a:rPr lang="en-US" dirty="0" err="1" smtClean="0"/>
              <a:t>git</a:t>
            </a:r>
            <a:endParaRPr lang="en-US" dirty="0" smtClean="0"/>
          </a:p>
          <a:p>
            <a:pPr lvl="1"/>
            <a:r>
              <a:rPr lang="en-US" dirty="0" smtClean="0"/>
              <a:t>Many tools support </a:t>
            </a:r>
            <a:r>
              <a:rPr lang="en-US" dirty="0" err="1" smtClean="0"/>
              <a:t>git</a:t>
            </a:r>
            <a:r>
              <a:rPr lang="en-US" dirty="0" smtClean="0"/>
              <a:t> by default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60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many </a:t>
            </a:r>
            <a:r>
              <a:rPr lang="en-US" dirty="0" err="1" smtClean="0"/>
              <a:t>git</a:t>
            </a:r>
            <a:r>
              <a:rPr lang="en-US" dirty="0" smtClean="0"/>
              <a:t> repos?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Once you have more than one cookbook, you may ask yourself this question</a:t>
            </a:r>
          </a:p>
          <a:p>
            <a:r>
              <a:rPr lang="en-US" dirty="0" smtClean="0"/>
              <a:t>The answer is easy:</a:t>
            </a:r>
          </a:p>
        </p:txBody>
      </p:sp>
    </p:spTree>
    <p:extLst>
      <p:ext uri="{BB962C8B-B14F-4D97-AF65-F5344CB8AC3E}">
        <p14:creationId xmlns:p14="http://schemas.microsoft.com/office/powerpoint/2010/main" val="2553893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LearnChef-PowerPoint-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400" dirty="0" err="1" smtClean="0">
            <a:solidFill>
              <a:schemeClr val="accent3">
                <a:lumMod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15678</TotalTime>
  <Words>14632</Words>
  <Application>Microsoft Macintosh PowerPoint</Application>
  <PresentationFormat>Custom</PresentationFormat>
  <Paragraphs>2418</Paragraphs>
  <Slides>324</Slides>
  <Notes>61</Notes>
  <HiddenSlides>37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324</vt:i4>
      </vt:variant>
    </vt:vector>
  </HeadingPairs>
  <TitlesOfParts>
    <vt:vector size="325" baseType="lpstr">
      <vt:lpstr>LearnChef-PowerPoint-Template</vt:lpstr>
      <vt:lpstr>Instructor Notes</vt:lpstr>
      <vt:lpstr>Introduction to Chef</vt:lpstr>
      <vt:lpstr>Prerequisites</vt:lpstr>
      <vt:lpstr>Introductions</vt:lpstr>
      <vt:lpstr>Instructor</vt:lpstr>
      <vt:lpstr>Instructor</vt:lpstr>
      <vt:lpstr>Lab Assistants</vt:lpstr>
      <vt:lpstr>Course Objectives &amp; Style</vt:lpstr>
      <vt:lpstr>Course Objectives</vt:lpstr>
      <vt:lpstr>Learning Chef</vt:lpstr>
      <vt:lpstr>Chef is a Language</vt:lpstr>
      <vt:lpstr>Training is a discussion</vt:lpstr>
      <vt:lpstr>Just an Introduction</vt:lpstr>
      <vt:lpstr>Class Logistics</vt:lpstr>
      <vt:lpstr>Class Logistics</vt:lpstr>
      <vt:lpstr>Agenda</vt:lpstr>
      <vt:lpstr>Agenda</vt:lpstr>
      <vt:lpstr>Breaks!</vt:lpstr>
      <vt:lpstr>Prerequisites</vt:lpstr>
      <vt:lpstr>Slides, Code, Questions, etc.</vt:lpstr>
      <vt:lpstr>Overview of Chef</vt:lpstr>
      <vt:lpstr>Benefits of Automation</vt:lpstr>
      <vt:lpstr>Dimensions of Scale</vt:lpstr>
      <vt:lpstr>Automation Platform</vt:lpstr>
      <vt:lpstr>Infrastructure as Code</vt:lpstr>
      <vt:lpstr>Infrastructure as Code</vt:lpstr>
      <vt:lpstr>Infrastructure as Code</vt:lpstr>
      <vt:lpstr>Infrastructure as Code</vt:lpstr>
      <vt:lpstr>Policy-based </vt:lpstr>
      <vt:lpstr>Policy-based</vt:lpstr>
      <vt:lpstr>Resources</vt:lpstr>
      <vt:lpstr>Resources</vt:lpstr>
      <vt:lpstr>Resources - Package</vt:lpstr>
      <vt:lpstr>Resources - Service</vt:lpstr>
      <vt:lpstr>Resources - Service</vt:lpstr>
      <vt:lpstr>Resources - Cron</vt:lpstr>
      <vt:lpstr>Resources - User</vt:lpstr>
      <vt:lpstr>Resources - DSC</vt:lpstr>
      <vt:lpstr>Resources – Registry Key</vt:lpstr>
      <vt:lpstr>Resources</vt:lpstr>
      <vt:lpstr>Lab 1 – Install a text editor</vt:lpstr>
      <vt:lpstr>What’s up with the card?</vt:lpstr>
      <vt:lpstr>Login to your lab machine</vt:lpstr>
      <vt:lpstr>Welcome to your workstation</vt:lpstr>
      <vt:lpstr>Is $EDITOR installed?</vt:lpstr>
      <vt:lpstr>chef-apply</vt:lpstr>
      <vt:lpstr>What does chef-apply do?</vt:lpstr>
      <vt:lpstr>Install vim</vt:lpstr>
      <vt:lpstr>Install emacs</vt:lpstr>
      <vt:lpstr>Install nano</vt:lpstr>
      <vt:lpstr>Resources</vt:lpstr>
      <vt:lpstr>Install $EDITOR again with chef-apply</vt:lpstr>
      <vt:lpstr>Test and Repair</vt:lpstr>
      <vt:lpstr>Test and Repair</vt:lpstr>
      <vt:lpstr>Test and Repair</vt:lpstr>
      <vt:lpstr>Test and Repair</vt:lpstr>
      <vt:lpstr>Test and Repair</vt:lpstr>
      <vt:lpstr>Test and Repair</vt:lpstr>
      <vt:lpstr>Test and Repair</vt:lpstr>
      <vt:lpstr>Resources – Test and Repair</vt:lpstr>
      <vt:lpstr>Resources</vt:lpstr>
      <vt:lpstr>Lab 2 – Hello, world!</vt:lpstr>
      <vt:lpstr>Hello, world!</vt:lpstr>
      <vt:lpstr>Apply hello.rb</vt:lpstr>
      <vt:lpstr>Read hello.txt</vt:lpstr>
      <vt:lpstr>Chef Resources</vt:lpstr>
      <vt:lpstr>Chef Resources</vt:lpstr>
      <vt:lpstr>Chef Resources</vt:lpstr>
      <vt:lpstr>Chef Resources</vt:lpstr>
      <vt:lpstr>Chef Resources – In Plain English</vt:lpstr>
      <vt:lpstr>Chef Resources – In Plain English</vt:lpstr>
      <vt:lpstr>Chef Resources</vt:lpstr>
      <vt:lpstr>Chef Resources – In Plain English</vt:lpstr>
      <vt:lpstr>Chef Resources – In Plain English</vt:lpstr>
      <vt:lpstr>Hello, world!</vt:lpstr>
      <vt:lpstr>Re-apply hello.rb</vt:lpstr>
      <vt:lpstr>Resources – Test and Repair</vt:lpstr>
      <vt:lpstr>What if…?</vt:lpstr>
      <vt:lpstr>Resources</vt:lpstr>
      <vt:lpstr>Resources</vt:lpstr>
      <vt:lpstr>Lab 3 – Manage a file</vt:lpstr>
      <vt:lpstr>Lab 3 – Manage a file</vt:lpstr>
      <vt:lpstr>Resources</vt:lpstr>
      <vt:lpstr>Describing Policies</vt:lpstr>
      <vt:lpstr>Resources &gt; Recipes &gt; Cookbooks</vt:lpstr>
      <vt:lpstr>Recipe - a collection of resources</vt:lpstr>
      <vt:lpstr>Recipes – Order Matters</vt:lpstr>
      <vt:lpstr>Recipes – Order Matters</vt:lpstr>
      <vt:lpstr>Recipes – Order Matters</vt:lpstr>
      <vt:lpstr>Cookbook</vt:lpstr>
      <vt:lpstr>Cookbooks – Packaged Policies</vt:lpstr>
      <vt:lpstr>Abstracting Data from Policy</vt:lpstr>
      <vt:lpstr>Abstracting Data from Policy</vt:lpstr>
      <vt:lpstr>Abstracting Data from Policy</vt:lpstr>
      <vt:lpstr>Lab 4 – Manage Data &amp; Policy Separately</vt:lpstr>
      <vt:lpstr>Message of the day</vt:lpstr>
      <vt:lpstr>Message of the day</vt:lpstr>
      <vt:lpstr>Version your code</vt:lpstr>
      <vt:lpstr>How many git repos?</vt:lpstr>
      <vt:lpstr>How many git repos?</vt:lpstr>
      <vt:lpstr>How many git repos?</vt:lpstr>
      <vt:lpstr>Monolithic Repository</vt:lpstr>
      <vt:lpstr>Independent Software Projects</vt:lpstr>
      <vt:lpstr>Lab 4 - Manage Data &amp; Policy Separately</vt:lpstr>
      <vt:lpstr>Install git</vt:lpstr>
      <vt:lpstr>Install git</vt:lpstr>
      <vt:lpstr>Install git</vt:lpstr>
      <vt:lpstr>Lab 4 – Manage Data &amp; Policy Separately</vt:lpstr>
      <vt:lpstr>chef-repo</vt:lpstr>
      <vt:lpstr>chef</vt:lpstr>
      <vt:lpstr>What can chef generate?</vt:lpstr>
      <vt:lpstr>How do we generate a repo?</vt:lpstr>
      <vt:lpstr>Go home!</vt:lpstr>
      <vt:lpstr>INSTRUCTOR NOTE</vt:lpstr>
      <vt:lpstr>Create a chef-repo</vt:lpstr>
      <vt:lpstr>Create a chef-repo</vt:lpstr>
      <vt:lpstr>Commit this chef-repo to git</vt:lpstr>
      <vt:lpstr>Commit this chef-repo to git</vt:lpstr>
      <vt:lpstr>Commit this chef-repo to git</vt:lpstr>
      <vt:lpstr>Commit this chef-repo to git</vt:lpstr>
      <vt:lpstr>Lab 4 – Manage Data &amp; Policy Separately</vt:lpstr>
      <vt:lpstr>Create an motd cookbook</vt:lpstr>
      <vt:lpstr>Create a motd cookbook</vt:lpstr>
      <vt:lpstr>Create a cookbook</vt:lpstr>
      <vt:lpstr>Create new git repo for this cookbook</vt:lpstr>
      <vt:lpstr>Create new git repo for this cookbook</vt:lpstr>
      <vt:lpstr>Commit the initial cookbook</vt:lpstr>
      <vt:lpstr>Commit the initial cookbook</vt:lpstr>
      <vt:lpstr>Copy your motd.rb</vt:lpstr>
      <vt:lpstr>Update the recipe</vt:lpstr>
      <vt:lpstr>What resource should we use?</vt:lpstr>
      <vt:lpstr>cookbook_file</vt:lpstr>
      <vt:lpstr>file</vt:lpstr>
      <vt:lpstr>remote_file</vt:lpstr>
      <vt:lpstr>template</vt:lpstr>
      <vt:lpstr>template</vt:lpstr>
      <vt:lpstr>Which resource should we use?</vt:lpstr>
      <vt:lpstr>Template Resource</vt:lpstr>
      <vt:lpstr>Update the recipe</vt:lpstr>
      <vt:lpstr>Create the ERB template</vt:lpstr>
      <vt:lpstr>Go to the motd cookbook directory</vt:lpstr>
      <vt:lpstr>Create the ERB template</vt:lpstr>
      <vt:lpstr>Check the template</vt:lpstr>
      <vt:lpstr>chef-apply</vt:lpstr>
      <vt:lpstr>chef-client</vt:lpstr>
      <vt:lpstr>chef-client applying policies</vt:lpstr>
      <vt:lpstr>chef-client applying policies</vt:lpstr>
      <vt:lpstr>chef-client applying policies</vt:lpstr>
      <vt:lpstr>chef-client applying policies</vt:lpstr>
      <vt:lpstr>chef-client applying policies repeatedly</vt:lpstr>
      <vt:lpstr>chef-client applying policies repeatedly</vt:lpstr>
      <vt:lpstr>chef-client applying policies repeatedly</vt:lpstr>
      <vt:lpstr>chef-client applying policies repeatedly</vt:lpstr>
      <vt:lpstr>chef-client modes</vt:lpstr>
      <vt:lpstr>chef-client privileges</vt:lpstr>
      <vt:lpstr>Apply our recipe using chef-client</vt:lpstr>
      <vt:lpstr>Apply our recipe using chef-client</vt:lpstr>
      <vt:lpstr>chef-client applying policies</vt:lpstr>
      <vt:lpstr>Lab 4 – Manage Data &amp; Policy Separately</vt:lpstr>
      <vt:lpstr>Separating data from policy</vt:lpstr>
      <vt:lpstr>Template resource</vt:lpstr>
      <vt:lpstr>What if…?</vt:lpstr>
      <vt:lpstr>Lab 5 – Manage ntp</vt:lpstr>
      <vt:lpstr>Describing Policies</vt:lpstr>
      <vt:lpstr>Describing Policies</vt:lpstr>
      <vt:lpstr>A Sandbox for Testing</vt:lpstr>
      <vt:lpstr>Our process</vt:lpstr>
      <vt:lpstr>Faster Feedback</vt:lpstr>
      <vt:lpstr>The pedantries of testing</vt:lpstr>
      <vt:lpstr>Chef Testing</vt:lpstr>
      <vt:lpstr>Test-driving infrastructure</vt:lpstr>
      <vt:lpstr>Our Scenario</vt:lpstr>
      <vt:lpstr>Lab 6 – Create a Sandbox Environment</vt:lpstr>
      <vt:lpstr>Create an apache cookbook</vt:lpstr>
      <vt:lpstr>Create an apache cookbook</vt:lpstr>
      <vt:lpstr>Create an apache cookbook</vt:lpstr>
      <vt:lpstr>Create an apache cookbook</vt:lpstr>
      <vt:lpstr>Create an apache cookbook </vt:lpstr>
      <vt:lpstr>Chef client success status</vt:lpstr>
      <vt:lpstr>Chef client success status</vt:lpstr>
      <vt:lpstr>Test Kitchen</vt:lpstr>
      <vt:lpstr>Test Matrix</vt:lpstr>
      <vt:lpstr>Test Matrix</vt:lpstr>
      <vt:lpstr>Test Matrix</vt:lpstr>
      <vt:lpstr>Test Matrix</vt:lpstr>
      <vt:lpstr>Configuring the Kitchen</vt:lpstr>
      <vt:lpstr>.kitchen.yml</vt:lpstr>
      <vt:lpstr>.kitchen.yml</vt:lpstr>
      <vt:lpstr>.kitchen.yml</vt:lpstr>
      <vt:lpstr>.kitchen.yml</vt:lpstr>
      <vt:lpstr>.kitchen.yml</vt:lpstr>
      <vt:lpstr>.kitchen.yml</vt:lpstr>
      <vt:lpstr>.kitchen.yml</vt:lpstr>
      <vt:lpstr>.kitchen.yml</vt:lpstr>
      <vt:lpstr>Update .kitchen.yml</vt:lpstr>
      <vt:lpstr>Docker</vt:lpstr>
      <vt:lpstr>Verify docker</vt:lpstr>
      <vt:lpstr>kitchen-docker gem</vt:lpstr>
      <vt:lpstr>Verify kitchen-docker is installed</vt:lpstr>
      <vt:lpstr>Move to the apache cookbook directory</vt:lpstr>
      <vt:lpstr>List the Test Kitchens </vt:lpstr>
      <vt:lpstr>Create the kitchen</vt:lpstr>
      <vt:lpstr>Kitchen created</vt:lpstr>
      <vt:lpstr>Login to the kitchen</vt:lpstr>
      <vt:lpstr>Login to the kitchen</vt:lpstr>
      <vt:lpstr>Login to the kitchen</vt:lpstr>
      <vt:lpstr>Kitchen login</vt:lpstr>
      <vt:lpstr>Kitchen login</vt:lpstr>
      <vt:lpstr>Kitchen login</vt:lpstr>
      <vt:lpstr>Kitchen login</vt:lpstr>
      <vt:lpstr>Chef client success status</vt:lpstr>
      <vt:lpstr>Lab 7 – Apply our policy</vt:lpstr>
      <vt:lpstr>Leave the kitchen</vt:lpstr>
      <vt:lpstr>Go to the right place</vt:lpstr>
      <vt:lpstr>Apply our policy </vt:lpstr>
      <vt:lpstr>Kitchen converge</vt:lpstr>
      <vt:lpstr>Status Check</vt:lpstr>
      <vt:lpstr>Chef Testing</vt:lpstr>
      <vt:lpstr>Chef Testing</vt:lpstr>
      <vt:lpstr>Test Kitchen</vt:lpstr>
      <vt:lpstr>Kitchen Commands</vt:lpstr>
      <vt:lpstr>Lab 8 – Create kitchen for motd</vt:lpstr>
      <vt:lpstr>What if…?</vt:lpstr>
      <vt:lpstr>Test Kitchen</vt:lpstr>
      <vt:lpstr>Verifying node state</vt:lpstr>
      <vt:lpstr>Chef Testing</vt:lpstr>
      <vt:lpstr>Manually inspect the test node</vt:lpstr>
      <vt:lpstr>Manually inspect the test node</vt:lpstr>
      <vt:lpstr>Manually inspect the test node</vt:lpstr>
      <vt:lpstr>Manually inspect the test node</vt:lpstr>
      <vt:lpstr>Kitchen login</vt:lpstr>
      <vt:lpstr>Lab 9 – Verify node state </vt:lpstr>
      <vt:lpstr>Serverspec</vt:lpstr>
      <vt:lpstr>Leave the Kitchen</vt:lpstr>
      <vt:lpstr>Move to the proper directory</vt:lpstr>
      <vt:lpstr>Create directory for serverspec tests</vt:lpstr>
      <vt:lpstr>Default location for tests</vt:lpstr>
      <vt:lpstr>Suite subdirectory</vt:lpstr>
      <vt:lpstr>Suite subdirectory</vt:lpstr>
      <vt:lpstr>Busser subdirectory</vt:lpstr>
      <vt:lpstr>Write a Serverspec test</vt:lpstr>
      <vt:lpstr>Generic Expectation Form</vt:lpstr>
      <vt:lpstr>Awesome Expectations</vt:lpstr>
      <vt:lpstr>Run the serverspec test</vt:lpstr>
      <vt:lpstr>How would you test our criteria?</vt:lpstr>
      <vt:lpstr>What is success?</vt:lpstr>
      <vt:lpstr>Verify package is installed</vt:lpstr>
      <vt:lpstr>Exercise the test</vt:lpstr>
      <vt:lpstr>Test is failing, make it pass</vt:lpstr>
      <vt:lpstr>Update our cookbook</vt:lpstr>
      <vt:lpstr>Converge the node again</vt:lpstr>
      <vt:lpstr>Exercise the test</vt:lpstr>
      <vt:lpstr>What else will you test?</vt:lpstr>
      <vt:lpstr>Time to hack!</vt:lpstr>
      <vt:lpstr>Extend the Serverspec test</vt:lpstr>
      <vt:lpstr>Verify the kitchen</vt:lpstr>
      <vt:lpstr>Kitchen Workflow</vt:lpstr>
      <vt:lpstr>Chef Testing</vt:lpstr>
      <vt:lpstr>Lab 10 – Verify node state in motd</vt:lpstr>
      <vt:lpstr>Verifying the node</vt:lpstr>
      <vt:lpstr>Verifying Node State</vt:lpstr>
      <vt:lpstr>Even Faster Feedback</vt:lpstr>
      <vt:lpstr>Chef Testing</vt:lpstr>
      <vt:lpstr>This is too slow!</vt:lpstr>
      <vt:lpstr>Properly configured resources</vt:lpstr>
      <vt:lpstr>Lab 9 – Verify the resources</vt:lpstr>
      <vt:lpstr>ChefSpec</vt:lpstr>
      <vt:lpstr>Make a directory for our ChefSpec tests</vt:lpstr>
      <vt:lpstr>Make a directory for our ChefSpec tests</vt:lpstr>
      <vt:lpstr>Write a ChefSpec test</vt:lpstr>
      <vt:lpstr>Run the ChefSpec tests</vt:lpstr>
      <vt:lpstr>Break the cookbook</vt:lpstr>
      <vt:lpstr>Run the ChefSpec tests</vt:lpstr>
      <vt:lpstr>Fix the cookbook</vt:lpstr>
      <vt:lpstr>Time to hack!</vt:lpstr>
      <vt:lpstr>Chef Testing</vt:lpstr>
      <vt:lpstr>ChefSpec</vt:lpstr>
      <vt:lpstr>ChefSpec</vt:lpstr>
      <vt:lpstr>Clean code</vt:lpstr>
      <vt:lpstr>Foodcritic</vt:lpstr>
      <vt:lpstr>Change our recipe</vt:lpstr>
      <vt:lpstr>Run Foodcritic</vt:lpstr>
      <vt:lpstr>Chef Testing</vt:lpstr>
      <vt:lpstr>Foodcritic</vt:lpstr>
      <vt:lpstr>Foodcritic</vt:lpstr>
      <vt:lpstr>Wrap Up</vt:lpstr>
      <vt:lpstr>Course Objectives</vt:lpstr>
      <vt:lpstr>Tool Survey</vt:lpstr>
      <vt:lpstr>Vocabulary</vt:lpstr>
      <vt:lpstr>Resources</vt:lpstr>
      <vt:lpstr>But wait…</vt:lpstr>
      <vt:lpstr>Further Resources</vt:lpstr>
      <vt:lpstr>Chef Fundamentals Q &amp; A Forum</vt:lpstr>
      <vt:lpstr>A list of URLs</vt:lpstr>
      <vt:lpstr>Food Fight Show</vt:lpstr>
      <vt:lpstr>What questions do you have?</vt:lpstr>
      <vt:lpstr>What else would you like to work on?</vt:lpstr>
      <vt:lpstr>Time to hack!</vt:lpstr>
      <vt:lpstr>Infrastructure State</vt:lpstr>
      <vt:lpstr>Node Object</vt:lpstr>
      <vt:lpstr>Node state</vt:lpstr>
      <vt:lpstr>New directory:  nodes</vt:lpstr>
      <vt:lpstr>Explore the node’s .json file</vt:lpstr>
      <vt:lpstr>ohai</vt:lpstr>
      <vt:lpstr>Run ohai</vt:lpstr>
      <vt:lpstr>Use ohai to find the platform</vt:lpstr>
      <vt:lpstr>Find the platform in the node object</vt:lpstr>
      <vt:lpstr>Lab 11 – Read node attributes in our policy</vt:lpstr>
      <vt:lpstr>Display node attributes</vt:lpstr>
      <vt:lpstr>Display node attributes</vt:lpstr>
      <vt:lpstr>Display node attributes</vt:lpstr>
      <vt:lpstr>Display node attributes</vt:lpstr>
      <vt:lpstr>Display node attributes</vt:lpstr>
      <vt:lpstr>Verify the change</vt:lpstr>
      <vt:lpstr>Verify the change</vt:lpstr>
      <vt:lpstr>Custom node attributes</vt:lpstr>
      <vt:lpstr>Lab 12 - Create a custom node attribute </vt:lpstr>
      <vt:lpstr>Lab 12 - Create a custom node attribute </vt:lpstr>
      <vt:lpstr>chef can generate attributes</vt:lpstr>
      <vt:lpstr>Generate attribute</vt:lpstr>
      <vt:lpstr>Create an attribute</vt:lpstr>
      <vt:lpstr>Update the home page</vt:lpstr>
      <vt:lpstr>Verify the change</vt:lpstr>
      <vt:lpstr>Verify the change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John Martin</cp:lastModifiedBy>
  <cp:revision>846</cp:revision>
  <cp:lastPrinted>2015-01-14T14:37:15Z</cp:lastPrinted>
  <dcterms:created xsi:type="dcterms:W3CDTF">2012-09-13T17:36:07Z</dcterms:created>
  <dcterms:modified xsi:type="dcterms:W3CDTF">2015-02-18T17:05:42Z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